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omments/modernComment_102_9302CD2C.xml" ContentType="application/vnd.ms-powerpoint.comment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omments/modernComment_119_824BB7B8.xml" ContentType="application/vnd.ms-powerpoint.comments+xml"/>
  <Override PartName="/ppt/notesSlides/notesSlide7.xml" ContentType="application/vnd.openxmlformats-officedocument.presentationml.notesSlide+xml"/>
  <Override PartName="/ppt/comments/modernComment_10A_E40FC1F6.xml" ContentType="application/vnd.ms-powerpoint.comments+xml"/>
  <Override PartName="/ppt/comments/modernComment_11C_A054FDD2.xml" ContentType="application/vnd.ms-powerpoint.comments+xml"/>
  <Override PartName="/ppt/comments/modernComment_117_66537E18.xml" ContentType="application/vnd.ms-powerpoint.comments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23"/>
  </p:notesMasterIdLst>
  <p:handoutMasterIdLst>
    <p:handoutMasterId r:id="rId24"/>
  </p:handoutMasterIdLst>
  <p:sldIdLst>
    <p:sldId id="256" r:id="rId2"/>
    <p:sldId id="260" r:id="rId3"/>
    <p:sldId id="282" r:id="rId4"/>
    <p:sldId id="258" r:id="rId5"/>
    <p:sldId id="288" r:id="rId6"/>
    <p:sldId id="269" r:id="rId7"/>
    <p:sldId id="281" r:id="rId8"/>
    <p:sldId id="272" r:id="rId9"/>
    <p:sldId id="276" r:id="rId10"/>
    <p:sldId id="266" r:id="rId11"/>
    <p:sldId id="284" r:id="rId12"/>
    <p:sldId id="286" r:id="rId13"/>
    <p:sldId id="285" r:id="rId14"/>
    <p:sldId id="267" r:id="rId15"/>
    <p:sldId id="263" r:id="rId16"/>
    <p:sldId id="264" r:id="rId17"/>
    <p:sldId id="278" r:id="rId18"/>
    <p:sldId id="277" r:id="rId19"/>
    <p:sldId id="279" r:id="rId20"/>
    <p:sldId id="287" r:id="rId21"/>
    <p:sldId id="289" r:id="rId22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95582667-6102-27E7-ED8E-01A166EB4B6B}" name="Guest User" initials="GU" userId="Guest User" providerId="Windows Live"/>
  <p188:author id="{CEC7F59A-084C-3D41-38EE-A598D8D5AF5B}" name="Tuna Karacan" initials="TK" userId="fb441c7c4a9a7328" providerId="Windows Live"/>
  <p188:author id="{71D133A8-10DB-113A-B64D-C35A8A056F8D}" name="Kai-Ze Deng" initials="KD" userId="6e388ab0673ed798" providerId="Windows Live"/>
  <p188:author id="{4FC868D9-A4A2-F160-6B82-7A8B1D47F333}" name="Büşra Nur Zeybek" initials="BZ" userId="6d1b5fc4f93ac7c6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3377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A7D4043-982E-4459-8939-4D1E26658586}" v="1" dt="2025-04-24T19:17:12.50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162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8/10/relationships/authors" Target="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i-Ze Deng" userId="6e388ab0673ed798" providerId="Windows Live" clId="Web-{6A7D4043-982E-4459-8939-4D1E26658586}"/>
    <pc:docChg chg="modSld">
      <pc:chgData name="Kai-Ze Deng" userId="6e388ab0673ed798" providerId="Windows Live" clId="Web-{6A7D4043-982E-4459-8939-4D1E26658586}" dt="2025-04-24T19:17:08.754" v="2"/>
      <pc:docMkLst>
        <pc:docMk/>
      </pc:docMkLst>
      <pc:sldChg chg="modNotes">
        <pc:chgData name="Kai-Ze Deng" userId="6e388ab0673ed798" providerId="Windows Live" clId="Web-{6A7D4043-982E-4459-8939-4D1E26658586}" dt="2025-04-24T19:17:08.754" v="2"/>
        <pc:sldMkLst>
          <pc:docMk/>
          <pc:sldMk cId="278706284" sldId="269"/>
        </pc:sldMkLst>
      </pc:sldChg>
    </pc:docChg>
  </pc:docChgLst>
</pc:chgInfo>
</file>

<file path=ppt/comments/modernComment_102_9302CD2C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1BABAA9F-E2C3-4324-8B77-C7FCC3C892F6}" authorId="{95582667-6102-27E7-ED8E-01A166EB4B6B}" created="2024-12-18T11:10:03.806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2466434348" sldId="258"/>
      <ac:spMk id="3" creationId="{00000000-0000-0000-0000-000000000000}"/>
      <ac:txMk cp="21" len="26">
        <ac:context len="58" hash="517614645"/>
      </ac:txMk>
    </ac:txMkLst>
    <p188:pos x="4904912" y="216393"/>
    <p188:replyLst>
      <p188:reply id="{9EAF3A2C-C52D-4AB5-BA70-ABF01250C4E8}" authorId="{95582667-6102-27E7-ED8E-01A166EB4B6B}" created="2024-12-18T11:10:19.713">
        <p188:txBody>
          <a:bodyPr/>
          <a:lstStyle/>
          <a:p>
            <a:r>
              <a:rPr lang="en-US"/>
              <a:t>why its difficult? why u need a KG for that?</a:t>
            </a:r>
          </a:p>
        </p188:txBody>
      </p188:reply>
      <p188:reply id="{D3D6C62F-0A86-4F84-880D-3AE48B188D81}" authorId="{71D133A8-10DB-113A-B64D-C35A8A056F8D}" created="2024-12-18T11:18:14.609">
        <p188:txBody>
          <a:bodyPr/>
          <a:lstStyle/>
          <a:p>
            <a:r>
              <a:rPr lang="en-US"/>
              <a:t>how to define a rare disease </a:t>
            </a:r>
          </a:p>
        </p188:txBody>
      </p188:reply>
    </p188:replyLst>
    <p188:txBody>
      <a:bodyPr/>
      <a:lstStyle/>
      <a:p>
        <a:r>
          <a:rPr lang="en-US"/>
          <a:t>what is it?</a:t>
        </a:r>
      </a:p>
    </p188:txBody>
  </p188:cm>
  <p188:cm id="{9B0C5796-FAA1-42AA-9289-6E3A8F956C65}" authorId="{95582667-6102-27E7-ED8E-01A166EB4B6B}" created="2024-12-18T11:10:37.198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2466434348" sldId="258"/>
      <ac:spMk id="3" creationId="{00000000-0000-0000-0000-000000000000}"/>
      <ac:txMk cp="178">
        <ac:context len="187" hash="233333976"/>
      </ac:txMk>
    </ac:txMkLst>
    <p188:pos x="2580072" y="2202771"/>
    <p188:txBody>
      <a:bodyPr/>
      <a:lstStyle/>
      <a:p>
        <a:r>
          <a:rPr lang="en-US"/>
          <a:t>why u can not collect more?</a:t>
        </a:r>
      </a:p>
    </p188:txBody>
  </p188:cm>
</p188:cmLst>
</file>

<file path=ppt/comments/modernComment_10A_E40FC1F6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64C0C46A-98F2-4911-A1A2-7435DE5A157F}" authorId="{4FC868D9-A4A2-F160-6B82-7A8B1D47F333}" created="2024-12-17T13:39:20.471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3826237942" sldId="266"/>
      <ac:spMk id="3" creationId="{52EFA49F-3FC1-F689-9801-7D2FA6F72EF8}"/>
    </ac:deMkLst>
    <p188:replyLst>
      <p188:reply id="{BD8F1BD0-75A2-4530-A95C-EA173785B751}" authorId="{71D133A8-10DB-113A-B64D-C35A8A056F8D}" created="2024-12-18T10:17:12.982">
        <p188:txBody>
          <a:bodyPr/>
          <a:lstStyle/>
          <a:p>
            <a:r>
              <a:rPr lang="en-US"/>
              <a:t>add image of different stages of learning </a:t>
            </a:r>
          </a:p>
        </p188:txBody>
      </p188:reply>
    </p188:replyLst>
    <p188:txBody>
      <a:bodyPr/>
      <a:lstStyle/>
      <a:p>
        <a:r>
          <a:rPr lang="en-US"/>
          <a:t>Add difference between usual graphs and kg
add images for clarity</a:t>
        </a:r>
      </a:p>
    </p188:txBody>
  </p188:cm>
</p188:cmLst>
</file>

<file path=ppt/comments/modernComment_117_66537E18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ECA959B9-E6A3-4071-97CE-458C1BBD5178}" authorId="{71D133A8-10DB-113A-B64D-C35A8A056F8D}" created="2024-12-18T10:53:17.199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1716747800" sldId="279"/>
      <ac:spMk id="3" creationId="{E448FBCD-0563-7AB0-FFE1-F77C57B756E7}"/>
    </ac:deMkLst>
    <p188:txBody>
      <a:bodyPr/>
      <a:lstStyle/>
      <a:p>
        <a:r>
          <a:rPr lang="en-US"/>
          <a:t>we can move more detail part here </a:t>
        </a:r>
      </a:p>
    </p188:txBody>
  </p188:cm>
</p188:cmLst>
</file>

<file path=ppt/comments/modernComment_119_824BB7B8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3E7BE5FF-C7A9-436E-B5E8-FF4DEBAE4CED}" authorId="{4FC868D9-A4A2-F160-6B82-7A8B1D47F333}" created="2024-12-19T10:09:24.672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2186000312" sldId="281"/>
      <ac:spMk id="3" creationId="{ED5BC47F-7859-6CDB-9D66-C3A72F98B9EC}"/>
    </ac:deMkLst>
    <p188:txBody>
      <a:bodyPr/>
      <a:lstStyle/>
      <a:p>
        <a:r>
          <a:rPr lang="en-US"/>
          <a:t>Add one sample from dataset and explain note edge types
</a:t>
        </a:r>
      </a:p>
    </p188:txBody>
  </p188:cm>
</p188:cmLst>
</file>

<file path=ppt/comments/modernComment_11C_A054FDD2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4CE7974D-BD25-42B8-99EC-D8CAAA3F17E6}" authorId="{4FC868D9-A4A2-F160-6B82-7A8B1D47F333}" created="2024-12-17T13:39:20.471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2689924562" sldId="284"/>
      <ac:spMk id="3" creationId="{E3B89D7C-EED8-CE41-3BC6-28E8BFD66391}"/>
    </ac:deMkLst>
    <p188:replyLst>
      <p188:reply id="{BD8F1BD0-75A2-4530-A95C-EA173785B751}" authorId="{71D133A8-10DB-113A-B64D-C35A8A056F8D}" created="2024-12-18T10:17:12.982">
        <p188:txBody>
          <a:bodyPr/>
          <a:lstStyle/>
          <a:p>
            <a:r>
              <a:rPr lang="en-US"/>
              <a:t>add image of different stages of learning </a:t>
            </a:r>
          </a:p>
        </p188:txBody>
      </p188:reply>
    </p188:replyLst>
    <p188:txBody>
      <a:bodyPr/>
      <a:lstStyle/>
      <a:p>
        <a:r>
          <a:rPr lang="en-US"/>
          <a:t>Add difference between usual graphs and kg
add images for clarity</a:t>
        </a:r>
      </a:p>
    </p188:txBody>
  </p188:cm>
</p188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E6937D-10D5-9A4E-8AE5-3BD40A349CB2}" type="datetimeFigureOut">
              <a:rPr lang="en-US" smtClean="0"/>
              <a:t>4/24/2025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6F51CD-B87E-504E-9940-0A8EC0898C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05603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D0FCC8-D1FC-D145-A009-25D2FF8D2EB2}" type="datetimeFigureOut">
              <a:rPr lang="en-US" smtClean="0"/>
              <a:t>4/24/2025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146913-DBF3-5540-BABC-D9F21B3544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74610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This is the outline of today's presentation, we separate into three parts, first is the project outline, second is the current and future progress, in the end we will give a brief summary </a:t>
            </a:r>
            <a:endParaRPr lang="en-US">
              <a:ea typeface="Calibri"/>
              <a:cs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46913-DBF3-5540-BABC-D9F21B35442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0785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Let's begin, first we want to introduce what is rare diseases and why denoising them is so difficult and time consuming.</a:t>
            </a:r>
          </a:p>
          <a:p>
            <a:endParaRPr lang="en-US">
              <a:ea typeface="Calibri"/>
              <a:cs typeface="Calibri"/>
            </a:endParaRPr>
          </a:p>
          <a:p>
            <a:r>
              <a:rPr lang="en-US">
                <a:ea typeface="Calibri"/>
                <a:cs typeface="Calibri"/>
              </a:rPr>
              <a:t>Image, you wake up one day with a fever, sore throat</a:t>
            </a:r>
            <a:r>
              <a:rPr lang="en-US"/>
              <a:t>, you know immediately you may have seasonal flu, then you go to a doctor and the doctor immediately diagnosis as a flu based on the classical symptoms, then you get medicine, go back to home and take a rest, within a few day, you are recovered.</a:t>
            </a:r>
            <a:endParaRPr lang="en-US">
              <a:ea typeface="Calibri"/>
              <a:cs typeface="Calibri"/>
            </a:endParaRPr>
          </a:p>
          <a:p>
            <a:endParaRPr lang="en-US">
              <a:ea typeface="Calibri"/>
              <a:cs typeface="Calibri"/>
            </a:endParaRPr>
          </a:p>
          <a:p>
            <a:r>
              <a:rPr lang="en-US">
                <a:ea typeface="Calibri"/>
                <a:cs typeface="Calibri"/>
              </a:rPr>
              <a:t>This is the how the diagnosis of a common diseases typically work – symptoms have clear patterns, the diseases are well-studied, the processes are quick.</a:t>
            </a:r>
          </a:p>
          <a:p>
            <a:endParaRPr lang="en-US">
              <a:ea typeface="Calibri"/>
              <a:cs typeface="Calibri"/>
            </a:endParaRPr>
          </a:p>
          <a:p>
            <a:r>
              <a:rPr lang="en-US">
                <a:ea typeface="Calibri"/>
                <a:cs typeface="Calibri"/>
              </a:rPr>
              <a:t>Now image, Emma, she started showing symptoms when she was 4 years old. Her symptoms were puzzling: unexpected headache, and developmental delays. Her parents took her to </a:t>
            </a:r>
            <a:r>
              <a:rPr lang="en-US"/>
              <a:t>variety of tests, her local doctors were still helpless to do anything about it, because Emma's symptoms are beyond the knowledge of the doctors and don't fit any common pattern. </a:t>
            </a:r>
          </a:p>
          <a:p>
            <a:endParaRPr lang="en-US"/>
          </a:p>
          <a:p>
            <a:r>
              <a:rPr lang="en-US"/>
              <a:t>This is the reality of rare disease, every pattern is so unique, cases are so rare, that most of doctors never see during their career.</a:t>
            </a:r>
            <a:endParaRPr lang="en-US">
              <a:ea typeface="Calibri"/>
              <a:cs typeface="Calibri"/>
            </a:endParaRPr>
          </a:p>
          <a:p>
            <a:endParaRPr lang="en-US">
              <a:ea typeface="Calibri"/>
              <a:cs typeface="Calibri"/>
            </a:endParaRPr>
          </a:p>
          <a:p>
            <a:r>
              <a:rPr lang="en-US">
                <a:ea typeface="Calibri"/>
                <a:cs typeface="Calibri"/>
              </a:rPr>
              <a:t>So, let's first define what are rare diseases, from the </a:t>
            </a:r>
            <a:r>
              <a:rPr lang="en-US" err="1">
                <a:ea typeface="Calibri"/>
                <a:cs typeface="Calibri"/>
              </a:rPr>
              <a:t>european</a:t>
            </a:r>
            <a:r>
              <a:rPr lang="en-US">
                <a:ea typeface="Calibri"/>
                <a:cs typeface="Calibri"/>
              </a:rPr>
              <a:t> commission on public health, rare diseases are life-threatening</a:t>
            </a:r>
            <a:r>
              <a:rPr lang="en-US"/>
              <a:t> or long-term disabling, which affect …..</a:t>
            </a:r>
            <a:endParaRPr lang="en-US">
              <a:ea typeface="Calibri"/>
              <a:cs typeface="Calibri"/>
            </a:endParaRPr>
          </a:p>
          <a:p>
            <a:endParaRPr lang="en-US">
              <a:ea typeface="Calibri"/>
              <a:cs typeface="Calibri"/>
            </a:endParaRPr>
          </a:p>
          <a:p>
            <a:r>
              <a:rPr lang="en-US">
                <a:ea typeface="Calibri"/>
                <a:cs typeface="Calibri"/>
              </a:rPr>
              <a:t>This may seem like not many people, but in fact, there are &gt;7000 known rare diseases and affecting 300 </a:t>
            </a:r>
            <a:r>
              <a:rPr lang="en-US" err="1">
                <a:ea typeface="Calibri"/>
                <a:cs typeface="Calibri"/>
              </a:rPr>
              <a:t>miliion</a:t>
            </a:r>
            <a:r>
              <a:rPr lang="en-US">
                <a:ea typeface="Calibri"/>
                <a:cs typeface="Calibri"/>
              </a:rPr>
              <a:t>(7% of population worldwide), and It takes average 5-7 years to diagnosis a rare disease.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46913-DBF3-5540-BABC-D9F21B35442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2410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So, why are diagnosing so difficult.</a:t>
            </a:r>
            <a:br>
              <a:rPr lang="en-US">
                <a:ea typeface="Calibri"/>
                <a:cs typeface="+mn-lt"/>
              </a:rPr>
            </a:br>
            <a:endParaRPr lang="en-US">
              <a:ea typeface="Calibri"/>
              <a:cs typeface="+mn-lt"/>
            </a:endParaRPr>
          </a:p>
          <a:p>
            <a:r>
              <a:rPr lang="en-US">
                <a:ea typeface="Calibri"/>
                <a:cs typeface="+mn-lt"/>
              </a:rPr>
              <a:t>First, the cases are few and sparse all over the world, it is hard for doctors to refer the cases when diagnosing.</a:t>
            </a:r>
          </a:p>
          <a:p>
            <a:endParaRPr lang="en-US">
              <a:ea typeface="Calibri"/>
              <a:cs typeface="+mn-lt"/>
            </a:endParaRPr>
          </a:p>
          <a:p>
            <a:r>
              <a:rPr lang="en-US">
                <a:ea typeface="Calibri"/>
                <a:cs typeface="+mn-lt"/>
              </a:rPr>
              <a:t>Second, the symptoms of rare diseases may be different from patient to patient and often overlap with some common diseases, for example, a rare metabolic disease represents with headache has similar  symptom with a simpler case like </a:t>
            </a:r>
            <a:r>
              <a:rPr lang="en-US"/>
              <a:t>stress. This makes even harder for doctor because it lead easily to mis-diagnosis.</a:t>
            </a:r>
            <a:endParaRPr lang="en-US">
              <a:ea typeface="Calibri"/>
              <a:cs typeface="Calibri"/>
            </a:endParaRPr>
          </a:p>
          <a:p>
            <a:endParaRPr lang="en-US">
              <a:ea typeface="Calibri"/>
              <a:cs typeface="+mn-lt"/>
            </a:endParaRPr>
          </a:p>
          <a:p>
            <a:r>
              <a:rPr lang="en-US">
                <a:ea typeface="Calibri"/>
                <a:cs typeface="+mn-lt"/>
              </a:rPr>
              <a:t>Third, due to the number of patients, the investigation into rare disease is always not enough.</a:t>
            </a:r>
          </a:p>
          <a:p>
            <a:endParaRPr lang="en-US">
              <a:ea typeface="Calibri"/>
              <a:cs typeface="+mn-lt"/>
            </a:endParaRPr>
          </a:p>
          <a:p>
            <a:r>
              <a:rPr lang="en-US">
                <a:ea typeface="Calibri"/>
                <a:cs typeface="+mn-lt"/>
              </a:rPr>
              <a:t>Fourth, most of doctor may see only two or three cases among </a:t>
            </a:r>
            <a:r>
              <a:rPr lang="en-US" err="1">
                <a:ea typeface="Calibri"/>
                <a:cs typeface="+mn-lt"/>
              </a:rPr>
              <a:t>thir</a:t>
            </a:r>
            <a:r>
              <a:rPr lang="en-US">
                <a:ea typeface="Calibri"/>
                <a:cs typeface="+mn-lt"/>
              </a:rPr>
              <a:t> entire career. They simply don't have knowledge and experience about it.</a:t>
            </a:r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46913-DBF3-5540-BABC-D9F21B35442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9788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Now, let me explain why we believe graph-based AI can make a real difference in rare disease diagnosis.</a:t>
            </a:r>
          </a:p>
          <a:p>
            <a:endParaRPr lang="en-US">
              <a:ea typeface="Calibri"/>
              <a:cs typeface="Calibri"/>
            </a:endParaRPr>
          </a:p>
          <a:p>
            <a:r>
              <a:rPr lang="en-US">
                <a:ea typeface="Calibri"/>
                <a:cs typeface="Calibri"/>
              </a:rPr>
              <a:t>First, a quick overview of graph neural network, first there are two elements in Graph, node and edge, nodes represent the entities or other elements in a graph and the edge </a:t>
            </a:r>
            <a:r>
              <a:rPr lang="en-US"/>
              <a:t>represent the relationships or connections between the nodes. </a:t>
            </a:r>
            <a:endParaRPr lang="en-US">
              <a:ea typeface="Calibri"/>
              <a:cs typeface="Calibri"/>
            </a:endParaRPr>
          </a:p>
          <a:p>
            <a:endParaRPr lang="en-US">
              <a:ea typeface="Calibri"/>
              <a:cs typeface="Calibri"/>
            </a:endParaRPr>
          </a:p>
          <a:p>
            <a:r>
              <a:rPr lang="en-US"/>
              <a:t>graph-based learning allows us to represent complex relationships between diseases, genes, and phenotypes in a way how they actually interact in the human body. Also, it can </a:t>
            </a:r>
            <a:r>
              <a:rPr lang="en-US" err="1"/>
              <a:t>comines</a:t>
            </a:r>
            <a:r>
              <a:rPr lang="en-US"/>
              <a:t> </a:t>
            </a:r>
            <a:r>
              <a:rPr lang="en-US" err="1"/>
              <a:t>variabity</a:t>
            </a:r>
            <a:r>
              <a:rPr lang="en-US"/>
              <a:t> of data from different sources, likes genes, phenotypes, clinical records.</a:t>
            </a:r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46913-DBF3-5540-BABC-D9F21B35442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9886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a typeface="Calibri"/>
                <a:cs typeface="Calibri"/>
              </a:rPr>
              <a:t>Why do we believe graph- based model will help with the problems.</a:t>
            </a:r>
          </a:p>
          <a:p>
            <a:endParaRPr lang="en-US">
              <a:ea typeface="Calibri"/>
              <a:cs typeface="Calibri"/>
            </a:endParaRPr>
          </a:p>
          <a:p>
            <a:r>
              <a:rPr lang="en-US" dirty="0">
                <a:ea typeface="Calibri"/>
                <a:cs typeface="Calibri"/>
              </a:rPr>
              <a:t>With our model, we are able to dis......, we will explain how our project discover unknow pattern later.</a:t>
            </a:r>
            <a:endParaRPr lang="en-US" dirty="0"/>
          </a:p>
          <a:p>
            <a:endParaRPr lang="en-US">
              <a:ea typeface="Calibri"/>
              <a:cs typeface="Calibri"/>
            </a:endParaRPr>
          </a:p>
          <a:p>
            <a:r>
              <a:rPr lang="en-US" dirty="0">
                <a:ea typeface="Calibri"/>
                <a:cs typeface="Calibri"/>
              </a:rPr>
              <a:t> Our project can provide doctors with hidden connection  they didn't notice before to help them diagnosing faster</a:t>
            </a:r>
          </a:p>
          <a:p>
            <a:endParaRPr lang="en-US">
              <a:ea typeface="Calibri"/>
              <a:cs typeface="Calibri"/>
            </a:endParaRPr>
          </a:p>
          <a:p>
            <a:r>
              <a:rPr lang="en-US" dirty="0">
                <a:ea typeface="Calibri"/>
                <a:cs typeface="Calibri"/>
              </a:rPr>
              <a:t>With the GNN structure, it is possible combines the known medical knowledge to guide learning process, it will help with the few data limitation.</a:t>
            </a:r>
          </a:p>
          <a:p>
            <a:endParaRPr lang="en-US">
              <a:ea typeface="Calibri"/>
              <a:cs typeface="Calibri"/>
            </a:endParaRPr>
          </a:p>
          <a:p>
            <a:r>
              <a:rPr lang="en-US" dirty="0">
                <a:ea typeface="Calibri"/>
                <a:cs typeface="Calibri"/>
              </a:rPr>
              <a:t>With the result, the model provides the connection between similar patients. It will help with identifying similar patients.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46913-DBF3-5540-BABC-D9F21B35442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1964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We use the dataset from this paper, we will introduce the dataset in the </a:t>
            </a:r>
            <a:r>
              <a:rPr lang="en-US" err="1">
                <a:ea typeface="Calibri"/>
                <a:cs typeface="Calibri"/>
              </a:rPr>
              <a:t>requirment</a:t>
            </a:r>
            <a:r>
              <a:rPr lang="en-US">
                <a:ea typeface="Calibri"/>
                <a:cs typeface="Calibri"/>
              </a:rPr>
              <a:t> part later.</a:t>
            </a:r>
          </a:p>
          <a:p>
            <a:endParaRPr lang="en-US">
              <a:ea typeface="Calibri"/>
              <a:cs typeface="Calibri"/>
            </a:endParaRPr>
          </a:p>
          <a:p>
            <a:r>
              <a:rPr lang="en-US">
                <a:ea typeface="Calibri"/>
                <a:cs typeface="Calibri"/>
              </a:rPr>
              <a:t>Simulated </a:t>
            </a:r>
            <a:r>
              <a:rPr lang="en-US" err="1">
                <a:ea typeface="Calibri"/>
                <a:cs typeface="Calibri"/>
              </a:rPr>
              <a:t>populaiton</a:t>
            </a:r>
            <a:r>
              <a:rPr lang="en-US">
                <a:ea typeface="Calibri"/>
                <a:cs typeface="Calibri"/>
              </a:rPr>
              <a:t>,  we will explain the dataset in the </a:t>
            </a:r>
            <a:r>
              <a:rPr lang="en-US" err="1">
                <a:ea typeface="Calibri"/>
                <a:cs typeface="Calibri"/>
              </a:rPr>
              <a:t>rquirement</a:t>
            </a:r>
            <a:r>
              <a:rPr lang="en-US">
                <a:ea typeface="Calibri"/>
                <a:cs typeface="Calibri"/>
              </a:rPr>
              <a:t> part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46913-DBF3-5540-BABC-D9F21B35442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0413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We are going to introduce our model elements, first is the knowledge graph, knowledge graph is a graph represents </a:t>
            </a:r>
            <a:r>
              <a:rPr lang="en-US"/>
              <a:t>known medical connections, it has three elements like phenotypes, genes diseases....</a:t>
            </a:r>
          </a:p>
          <a:p>
            <a:endParaRPr lang="en-US">
              <a:ea typeface="Calibri"/>
              <a:cs typeface="Calibri"/>
            </a:endParaRPr>
          </a:p>
          <a:p>
            <a:r>
              <a:rPr lang="en-US">
                <a:ea typeface="Calibri"/>
                <a:cs typeface="Calibri"/>
              </a:rPr>
              <a:t>It is a pre-defined graph, not from our learning process.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46913-DBF3-5540-BABC-D9F21B35442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1943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The population level graph is connected patient to patient, the connection is learned purely by patient data, with the help me knowledge graph , it can modify and adjust the weighted connection. Like a regularization term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46913-DBF3-5540-BABC-D9F21B35442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0443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87" name="Picture 518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6" y="0"/>
            <a:ext cx="9140307" cy="5143500"/>
          </a:xfrm>
          <a:prstGeom prst="rect">
            <a:avLst/>
          </a:prstGeom>
        </p:spPr>
      </p:pic>
      <p:sp>
        <p:nvSpPr>
          <p:cNvPr id="5134" name="Rectangle 14"/>
          <p:cNvSpPr>
            <a:spLocks noGrp="1" noChangeArrowheads="1"/>
          </p:cNvSpPr>
          <p:nvPr>
            <p:ph type="ctrTitle"/>
          </p:nvPr>
        </p:nvSpPr>
        <p:spPr>
          <a:xfrm>
            <a:off x="2120010" y="1853819"/>
            <a:ext cx="6954100" cy="971550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t"/>
          <a:lstStyle>
            <a:lvl1pPr algn="l">
              <a:defRPr sz="32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/>
              <a:t>Titelmasterformat durch Klicken bearbeiten</a:t>
            </a:r>
          </a:p>
        </p:txBody>
      </p:sp>
      <p:sp>
        <p:nvSpPr>
          <p:cNvPr id="5135" name="Rectangle 15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2120010" y="1340659"/>
            <a:ext cx="6954100" cy="514350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marL="0" indent="0" algn="l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Computer Aided Medical Procedures</a:t>
            </a:r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8070907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876800" y="4743450"/>
            <a:ext cx="3276600" cy="4000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solidFill>
                  <a:srgbClr val="FFFFFF"/>
                </a:solidFill>
                <a:latin typeface="TUM Neue Helvetica 55 Regular" charset="0"/>
                <a:cs typeface="+mn-cs"/>
              </a:defRPr>
            </a:lvl1pPr>
          </a:lstStyle>
          <a:p>
            <a:fld id="{0C239D90-B595-5D48-BAA1-D0EA0BEDDE62}" type="datetime4">
              <a:rPr lang="en-US" smtClean="0"/>
              <a:t>April 24, 2025</a:t>
            </a:fld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077200" y="4743450"/>
            <a:ext cx="1066800" cy="4000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eaLnBrk="0" hangingPunct="0">
              <a:defRPr sz="1200">
                <a:solidFill>
                  <a:srgbClr val="FFFFFF"/>
                </a:solidFill>
                <a:latin typeface="TUM Neue Helvetica 55 Regular" charset="0"/>
                <a:cs typeface="+mn-cs"/>
              </a:defRPr>
            </a:lvl1pPr>
          </a:lstStyle>
          <a:p>
            <a:r>
              <a:rPr lang="en-US"/>
              <a:t>Slide </a:t>
            </a:r>
            <a:fld id="{E27654B9-2CBC-E046-9B7E-70345D26D3AC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1117172" y="4743450"/>
            <a:ext cx="3759628" cy="400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Computer Aided Medical Procedures</a:t>
            </a:r>
          </a:p>
        </p:txBody>
      </p:sp>
    </p:spTree>
    <p:extLst>
      <p:ext uri="{BB962C8B-B14F-4D97-AF65-F5344CB8AC3E}">
        <p14:creationId xmlns:p14="http://schemas.microsoft.com/office/powerpoint/2010/main" val="28875072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78614" y="685800"/>
            <a:ext cx="2105025" cy="3943350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58775" y="685800"/>
            <a:ext cx="6167438" cy="3943350"/>
          </a:xfrm>
        </p:spPr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876800" y="4743450"/>
            <a:ext cx="3276600" cy="4000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solidFill>
                  <a:srgbClr val="FFFFFF"/>
                </a:solidFill>
                <a:latin typeface="TUM Neue Helvetica 55 Regular" charset="0"/>
                <a:cs typeface="+mn-cs"/>
              </a:defRPr>
            </a:lvl1pPr>
          </a:lstStyle>
          <a:p>
            <a:fld id="{BE0853B1-6B83-8641-967E-5D815622BD85}" type="datetime4">
              <a:rPr lang="en-US" smtClean="0"/>
              <a:t>April 24, 2025</a:t>
            </a:fld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077200" y="4743450"/>
            <a:ext cx="1066800" cy="4000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eaLnBrk="0" hangingPunct="0">
              <a:defRPr sz="1200">
                <a:solidFill>
                  <a:srgbClr val="FFFFFF"/>
                </a:solidFill>
                <a:latin typeface="TUM Neue Helvetica 55 Regular" charset="0"/>
                <a:cs typeface="+mn-cs"/>
              </a:defRPr>
            </a:lvl1pPr>
          </a:lstStyle>
          <a:p>
            <a:r>
              <a:rPr lang="en-US"/>
              <a:t>Slide </a:t>
            </a:r>
            <a:fld id="{E27654B9-2CBC-E046-9B7E-70345D26D3AC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1117172" y="4743450"/>
            <a:ext cx="3759628" cy="400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Computer Aided Medical Procedures</a:t>
            </a:r>
          </a:p>
        </p:txBody>
      </p:sp>
    </p:spTree>
    <p:extLst>
      <p:ext uri="{BB962C8B-B14F-4D97-AF65-F5344CB8AC3E}">
        <p14:creationId xmlns:p14="http://schemas.microsoft.com/office/powerpoint/2010/main" val="11533075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Picture 9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</p:spPr>
      </p:pic>
      <p:sp>
        <p:nvSpPr>
          <p:cNvPr id="14" name="Rectangle 15"/>
          <p:cNvSpPr>
            <a:spLocks noGrp="1" noChangeArrowheads="1"/>
          </p:cNvSpPr>
          <p:nvPr>
            <p:ph type="subTitle" idx="12" hasCustomPrompt="1"/>
          </p:nvPr>
        </p:nvSpPr>
        <p:spPr>
          <a:xfrm>
            <a:off x="2120010" y="1336557"/>
            <a:ext cx="6954100" cy="514350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marL="0" indent="0" algn="l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Computer Aided Medical Procedures</a:t>
            </a:r>
            <a:endParaRPr lang="de-DE" noProof="0"/>
          </a:p>
        </p:txBody>
      </p:sp>
      <p:sp>
        <p:nvSpPr>
          <p:cNvPr id="15" name="Rectangle 14"/>
          <p:cNvSpPr>
            <a:spLocks noGrp="1" noChangeArrowheads="1"/>
          </p:cNvSpPr>
          <p:nvPr>
            <p:ph type="ctrTitle"/>
          </p:nvPr>
        </p:nvSpPr>
        <p:spPr>
          <a:xfrm>
            <a:off x="2120010" y="1850907"/>
            <a:ext cx="6954100" cy="971550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t"/>
          <a:lstStyle>
            <a:lvl1pPr algn="l">
              <a:defRPr sz="32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2838134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876800" y="4743450"/>
            <a:ext cx="3276600" cy="4000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solidFill>
                  <a:srgbClr val="FFFFFF"/>
                </a:solidFill>
                <a:latin typeface="TUM Neue Helvetica 55 Regular" charset="0"/>
                <a:cs typeface="+mn-cs"/>
              </a:defRPr>
            </a:lvl1pPr>
          </a:lstStyle>
          <a:p>
            <a:fld id="{A7BDDEFD-4FCF-7348-AEF1-A537DD785750}" type="datetime4">
              <a:rPr lang="en-US" smtClean="0"/>
              <a:t>April 24, 2025</a:t>
            </a:fld>
            <a:endParaRPr lang="en-US"/>
          </a:p>
        </p:txBody>
      </p:sp>
      <p:sp>
        <p:nvSpPr>
          <p:cNvPr id="8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1117172" y="4743450"/>
            <a:ext cx="3759628" cy="400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Computer Aided Medical Procedures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077200" y="4743450"/>
            <a:ext cx="1066800" cy="4000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eaLnBrk="0" hangingPunct="0">
              <a:defRPr sz="1200">
                <a:solidFill>
                  <a:srgbClr val="FFFFFF"/>
                </a:solidFill>
                <a:latin typeface="TUM Neue Helvetica 55 Regular" charset="0"/>
                <a:cs typeface="+mn-cs"/>
              </a:defRPr>
            </a:lvl1pPr>
          </a:lstStyle>
          <a:p>
            <a:r>
              <a:rPr lang="en-US"/>
              <a:t>Slide </a:t>
            </a:r>
            <a:fld id="{E27654B9-2CBC-E046-9B7E-70345D26D3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0290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58775" y="1371600"/>
            <a:ext cx="4135438" cy="32575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6614" y="1371600"/>
            <a:ext cx="4137025" cy="32575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876800" y="4743450"/>
            <a:ext cx="3276600" cy="4000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solidFill>
                  <a:srgbClr val="FFFFFF"/>
                </a:solidFill>
                <a:latin typeface="TUM Neue Helvetica 55 Regular" charset="0"/>
                <a:cs typeface="+mn-cs"/>
              </a:defRPr>
            </a:lvl1pPr>
          </a:lstStyle>
          <a:p>
            <a:fld id="{42B6532A-7E98-454E-948A-0401BD295DE6}" type="datetime4">
              <a:rPr lang="en-US" smtClean="0"/>
              <a:t>April 24, 2025</a:t>
            </a:fld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077200" y="4743450"/>
            <a:ext cx="1066800" cy="4000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eaLnBrk="0" hangingPunct="0">
              <a:defRPr sz="1200">
                <a:solidFill>
                  <a:srgbClr val="FFFFFF"/>
                </a:solidFill>
                <a:latin typeface="TUM Neue Helvetica 55 Regular" charset="0"/>
                <a:cs typeface="+mn-cs"/>
              </a:defRPr>
            </a:lvl1pPr>
          </a:lstStyle>
          <a:p>
            <a:r>
              <a:rPr lang="en-US"/>
              <a:t>Slide </a:t>
            </a:r>
            <a:fld id="{E27654B9-2CBC-E046-9B7E-70345D26D3AC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1117172" y="4743450"/>
            <a:ext cx="3759628" cy="400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Computer Aided Medical Procedures</a:t>
            </a:r>
          </a:p>
        </p:txBody>
      </p:sp>
    </p:spTree>
    <p:extLst>
      <p:ext uri="{BB962C8B-B14F-4D97-AF65-F5344CB8AC3E}">
        <p14:creationId xmlns:p14="http://schemas.microsoft.com/office/powerpoint/2010/main" val="36652324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9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876800" y="4743450"/>
            <a:ext cx="3276600" cy="4000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solidFill>
                  <a:srgbClr val="FFFFFF"/>
                </a:solidFill>
                <a:latin typeface="TUM Neue Helvetica 55 Regular" charset="0"/>
                <a:cs typeface="+mn-cs"/>
              </a:defRPr>
            </a:lvl1pPr>
          </a:lstStyle>
          <a:p>
            <a:fld id="{5D852E79-32C9-6248-B23F-9F291A86DBFF}" type="datetime4">
              <a:rPr lang="en-US" smtClean="0"/>
              <a:t>April 24, 2025</a:t>
            </a:fld>
            <a:endParaRPr lang="en-US"/>
          </a:p>
        </p:txBody>
      </p:sp>
      <p:sp>
        <p:nvSpPr>
          <p:cNvPr id="10" name="Rectangle 6"/>
          <p:cNvSpPr>
            <a:spLocks noGrp="1" noChangeArrowheads="1"/>
          </p:cNvSpPr>
          <p:nvPr>
            <p:ph type="sldNum" sz="quarter" idx="11"/>
          </p:nvPr>
        </p:nvSpPr>
        <p:spPr bwMode="auto">
          <a:xfrm>
            <a:off x="8077200" y="4743450"/>
            <a:ext cx="1066800" cy="4000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eaLnBrk="0" hangingPunct="0">
              <a:defRPr sz="1200">
                <a:solidFill>
                  <a:srgbClr val="FFFFFF"/>
                </a:solidFill>
                <a:latin typeface="TUM Neue Helvetica 55 Regular" charset="0"/>
                <a:cs typeface="+mn-cs"/>
              </a:defRPr>
            </a:lvl1pPr>
          </a:lstStyle>
          <a:p>
            <a:r>
              <a:rPr lang="en-US"/>
              <a:t>Slide </a:t>
            </a:r>
            <a:fld id="{E27654B9-2CBC-E046-9B7E-70345D26D3AC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Footer Placeholder 1"/>
          <p:cNvSpPr>
            <a:spLocks noGrp="1"/>
          </p:cNvSpPr>
          <p:nvPr>
            <p:ph type="ftr" sz="quarter" idx="12"/>
          </p:nvPr>
        </p:nvSpPr>
        <p:spPr>
          <a:xfrm>
            <a:off x="1117172" y="4743450"/>
            <a:ext cx="3759628" cy="400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Computer Aided Medical Procedures</a:t>
            </a:r>
          </a:p>
        </p:txBody>
      </p:sp>
    </p:spTree>
    <p:extLst>
      <p:ext uri="{BB962C8B-B14F-4D97-AF65-F5344CB8AC3E}">
        <p14:creationId xmlns:p14="http://schemas.microsoft.com/office/powerpoint/2010/main" val="6216575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876800" y="4743450"/>
            <a:ext cx="3276600" cy="4000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solidFill>
                  <a:srgbClr val="FFFFFF"/>
                </a:solidFill>
                <a:latin typeface="TUM Neue Helvetica 55 Regular" charset="0"/>
                <a:cs typeface="+mn-cs"/>
              </a:defRPr>
            </a:lvl1pPr>
          </a:lstStyle>
          <a:p>
            <a:fld id="{79DECB52-E1A5-D648-8B52-D41A27A3687C}" type="datetime4">
              <a:rPr lang="en-US" smtClean="0"/>
              <a:t>April 24, 2025</a:t>
            </a:fld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077200" y="4743450"/>
            <a:ext cx="1066800" cy="4000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eaLnBrk="0" hangingPunct="0">
              <a:defRPr sz="1200">
                <a:solidFill>
                  <a:srgbClr val="FFFFFF"/>
                </a:solidFill>
                <a:latin typeface="TUM Neue Helvetica 55 Regular" charset="0"/>
                <a:cs typeface="+mn-cs"/>
              </a:defRPr>
            </a:lvl1pPr>
          </a:lstStyle>
          <a:p>
            <a:r>
              <a:rPr lang="en-US"/>
              <a:t>Slide </a:t>
            </a:r>
            <a:fld id="{E27654B9-2CBC-E046-9B7E-70345D26D3AC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1117172" y="4743450"/>
            <a:ext cx="3759628" cy="400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Computer Aided Medical Procedures</a:t>
            </a:r>
          </a:p>
        </p:txBody>
      </p:sp>
    </p:spTree>
    <p:extLst>
      <p:ext uri="{BB962C8B-B14F-4D97-AF65-F5344CB8AC3E}">
        <p14:creationId xmlns:p14="http://schemas.microsoft.com/office/powerpoint/2010/main" val="35495083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876800" y="4743450"/>
            <a:ext cx="3276600" cy="4000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solidFill>
                  <a:srgbClr val="FFFFFF"/>
                </a:solidFill>
                <a:latin typeface="TUM Neue Helvetica 55 Regular" charset="0"/>
                <a:cs typeface="+mn-cs"/>
              </a:defRPr>
            </a:lvl1pPr>
          </a:lstStyle>
          <a:p>
            <a:fld id="{C23862A7-D8FE-8B40-8B6F-7B9DEB3BEAA4}" type="datetime4">
              <a:rPr lang="en-US" smtClean="0"/>
              <a:t>April 24, 2025</a:t>
            </a:fld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077200" y="4743450"/>
            <a:ext cx="1066800" cy="4000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eaLnBrk="0" hangingPunct="0">
              <a:defRPr sz="1200">
                <a:solidFill>
                  <a:srgbClr val="FFFFFF"/>
                </a:solidFill>
                <a:latin typeface="TUM Neue Helvetica 55 Regular" charset="0"/>
                <a:cs typeface="+mn-cs"/>
              </a:defRPr>
            </a:lvl1pPr>
          </a:lstStyle>
          <a:p>
            <a:r>
              <a:rPr lang="en-US"/>
              <a:t>Slide </a:t>
            </a:r>
            <a:fld id="{E27654B9-2CBC-E046-9B7E-70345D26D3AC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1117172" y="4743450"/>
            <a:ext cx="3759628" cy="400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Computer Aided Medical Procedures</a:t>
            </a:r>
          </a:p>
        </p:txBody>
      </p:sp>
    </p:spTree>
    <p:extLst>
      <p:ext uri="{BB962C8B-B14F-4D97-AF65-F5344CB8AC3E}">
        <p14:creationId xmlns:p14="http://schemas.microsoft.com/office/powerpoint/2010/main" val="4393764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8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876800" y="4743450"/>
            <a:ext cx="3276600" cy="4000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solidFill>
                  <a:srgbClr val="FFFFFF"/>
                </a:solidFill>
                <a:latin typeface="TUM Neue Helvetica 55 Regular" charset="0"/>
                <a:cs typeface="+mn-cs"/>
              </a:defRPr>
            </a:lvl1pPr>
          </a:lstStyle>
          <a:p>
            <a:fld id="{B2AF2977-0DCA-594A-82AD-9177AB332C8C}" type="datetime4">
              <a:rPr lang="en-US" smtClean="0"/>
              <a:t>April 24, 2025</a:t>
            </a:fld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077200" y="4743450"/>
            <a:ext cx="1066800" cy="4000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eaLnBrk="0" hangingPunct="0">
              <a:defRPr sz="1200">
                <a:solidFill>
                  <a:srgbClr val="FFFFFF"/>
                </a:solidFill>
                <a:latin typeface="TUM Neue Helvetica 55 Regular" charset="0"/>
                <a:cs typeface="+mn-cs"/>
              </a:defRPr>
            </a:lvl1pPr>
          </a:lstStyle>
          <a:p>
            <a:r>
              <a:rPr lang="en-US"/>
              <a:t>Slide </a:t>
            </a:r>
            <a:fld id="{E27654B9-2CBC-E046-9B7E-70345D26D3AC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1117172" y="4743450"/>
            <a:ext cx="3759628" cy="400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Computer Aided Medical Procedures</a:t>
            </a:r>
          </a:p>
        </p:txBody>
      </p:sp>
    </p:spTree>
    <p:extLst>
      <p:ext uri="{BB962C8B-B14F-4D97-AF65-F5344CB8AC3E}">
        <p14:creationId xmlns:p14="http://schemas.microsoft.com/office/powerpoint/2010/main" val="16695286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de-DE" noProof="0"/>
              <a:t>Bild durch Klicken auf Symbol hinzufügen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8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876800" y="4743450"/>
            <a:ext cx="3276600" cy="4000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solidFill>
                  <a:srgbClr val="FFFFFF"/>
                </a:solidFill>
                <a:latin typeface="TUM Neue Helvetica 55 Regular" charset="0"/>
                <a:cs typeface="+mn-cs"/>
              </a:defRPr>
            </a:lvl1pPr>
          </a:lstStyle>
          <a:p>
            <a:fld id="{6E09D0C5-C17A-964D-9CE3-5C11F12B2415}" type="datetime4">
              <a:rPr lang="en-US" smtClean="0"/>
              <a:t>April 24, 2025</a:t>
            </a:fld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077200" y="4743450"/>
            <a:ext cx="1066800" cy="4000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eaLnBrk="0" hangingPunct="0">
              <a:defRPr sz="1200">
                <a:solidFill>
                  <a:srgbClr val="FFFFFF"/>
                </a:solidFill>
                <a:latin typeface="TUM Neue Helvetica 55 Regular" charset="0"/>
                <a:cs typeface="+mn-cs"/>
              </a:defRPr>
            </a:lvl1pPr>
          </a:lstStyle>
          <a:p>
            <a:r>
              <a:rPr lang="en-US"/>
              <a:t>Slide </a:t>
            </a:r>
            <a:fld id="{E27654B9-2CBC-E046-9B7E-70345D26D3AC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1117172" y="4743450"/>
            <a:ext cx="3759628" cy="400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Computer Aided Medical Procedures</a:t>
            </a:r>
          </a:p>
        </p:txBody>
      </p:sp>
    </p:spTree>
    <p:extLst>
      <p:ext uri="{BB962C8B-B14F-4D97-AF65-F5344CB8AC3E}">
        <p14:creationId xmlns:p14="http://schemas.microsoft.com/office/powerpoint/2010/main" val="2194206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</p:spPr>
      </p:pic>
      <p:sp>
        <p:nvSpPr>
          <p:cNvPr id="1027" name="Rectangle 8"/>
          <p:cNvSpPr>
            <a:spLocks noGrp="1" noChangeArrowheads="1"/>
          </p:cNvSpPr>
          <p:nvPr>
            <p:ph type="title"/>
          </p:nvPr>
        </p:nvSpPr>
        <p:spPr bwMode="auto">
          <a:xfrm>
            <a:off x="358776" y="171450"/>
            <a:ext cx="84042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1028" name="Rectangle 9"/>
          <p:cNvSpPr>
            <a:spLocks noGrp="1" noChangeArrowheads="1"/>
          </p:cNvSpPr>
          <p:nvPr>
            <p:ph type="body" idx="1"/>
          </p:nvPr>
        </p:nvSpPr>
        <p:spPr bwMode="auto">
          <a:xfrm>
            <a:off x="358776" y="800100"/>
            <a:ext cx="8424863" cy="382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876800" y="4743450"/>
            <a:ext cx="3276600" cy="4000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solidFill>
                  <a:srgbClr val="FFFFFF"/>
                </a:solidFill>
                <a:latin typeface="TUM Neue Helvetica 55 Regular" charset="0"/>
                <a:cs typeface="+mn-cs"/>
              </a:defRPr>
            </a:lvl1pPr>
          </a:lstStyle>
          <a:p>
            <a:fld id="{2F01D37D-DDD0-5C47-9B59-90FAD879C2F1}" type="datetime4">
              <a:rPr lang="en-US" smtClean="0"/>
              <a:t>April 24, 2025</a:t>
            </a:fld>
            <a:endParaRPr lang="en-US"/>
          </a:p>
        </p:txBody>
      </p:sp>
      <p:sp>
        <p:nvSpPr>
          <p:cNvPr id="1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077200" y="4743450"/>
            <a:ext cx="1066800" cy="4000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eaLnBrk="0" hangingPunct="0">
              <a:defRPr sz="1200">
                <a:solidFill>
                  <a:srgbClr val="FFFFFF"/>
                </a:solidFill>
                <a:latin typeface="TUM Neue Helvetica 55 Regular" charset="0"/>
                <a:cs typeface="+mn-cs"/>
              </a:defRPr>
            </a:lvl1pPr>
          </a:lstStyle>
          <a:p>
            <a:r>
              <a:rPr lang="en-US"/>
              <a:t>Slide </a:t>
            </a:r>
            <a:fld id="{E27654B9-2CBC-E046-9B7E-70345D26D3AC}" type="slidenum">
              <a:rPr lang="en-US" smtClean="0"/>
              <a:t>‹#›</a:t>
            </a:fld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1117172" y="4743450"/>
            <a:ext cx="3759628" cy="400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Computer Aided Medical Procedures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5" r:id="rId2"/>
    <p:sldLayoutId id="2147483674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333333"/>
          </a:solidFill>
          <a:latin typeface="+mj-lt"/>
          <a:ea typeface="ＭＳ Ｐゴシック" charset="0"/>
          <a:cs typeface="ＭＳ Ｐゴシック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333333"/>
          </a:solidFill>
          <a:latin typeface="TUM Neue Helvetica 55 Regular" pitchFamily="34" charset="0"/>
          <a:ea typeface="ＭＳ Ｐゴシック" charset="0"/>
          <a:cs typeface="ＭＳ Ｐゴシック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333333"/>
          </a:solidFill>
          <a:latin typeface="TUM Neue Helvetica 55 Regular" pitchFamily="34" charset="0"/>
          <a:ea typeface="ＭＳ Ｐゴシック" charset="0"/>
          <a:cs typeface="ＭＳ Ｐゴシック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333333"/>
          </a:solidFill>
          <a:latin typeface="TUM Neue Helvetica 55 Regular" pitchFamily="34" charset="0"/>
          <a:ea typeface="ＭＳ Ｐゴシック" charset="0"/>
          <a:cs typeface="ＭＳ Ｐゴシック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333333"/>
          </a:solidFill>
          <a:latin typeface="TUM Neue Helvetica 55 Regular" pitchFamily="34" charset="0"/>
          <a:ea typeface="ＭＳ Ｐゴシック" charset="0"/>
          <a:cs typeface="ＭＳ Ｐゴシック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333333"/>
          </a:solidFill>
          <a:latin typeface="TUM Neue Helvetica 55 Regular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333333"/>
          </a:solidFill>
          <a:latin typeface="TUM Neue Helvetica 55 Regular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333333"/>
          </a:solidFill>
          <a:latin typeface="TUM Neue Helvetica 55 Regular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333333"/>
          </a:solidFill>
          <a:latin typeface="TUM Neue Helvetica 55 Regular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>
          <a:solidFill>
            <a:srgbClr val="333333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1400">
          <a:solidFill>
            <a:srgbClr val="333333"/>
          </a:solidFill>
          <a:latin typeface="+mn-lt"/>
          <a:ea typeface="ＭＳ Ｐゴシック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1400">
          <a:solidFill>
            <a:srgbClr val="333333"/>
          </a:solidFill>
          <a:latin typeface="+mn-lt"/>
          <a:ea typeface="ＭＳ Ｐゴシック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1400">
          <a:solidFill>
            <a:srgbClr val="333333"/>
          </a:solidFill>
          <a:latin typeface="+mn-lt"/>
          <a:ea typeface="ＭＳ Ｐゴシック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rgbClr val="333333"/>
          </a:solidFill>
          <a:latin typeface="+mn-lt"/>
          <a:ea typeface="ＭＳ Ｐゴシック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rgbClr val="333333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rgbClr val="333333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rgbClr val="333333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rgbClr val="333333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microsoft.com/office/2018/10/relationships/comments" Target="../comments/modernComment_10A_E40FC1F6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microsoft.com/office/2018/10/relationships/comments" Target="../comments/modernComment_11C_A054FDD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117_66537E18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02_9302CD2C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19_824BB7B8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www.nature.com/articles/s41591-023-02504-3" TargetMode="Externa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20010" y="1853819"/>
            <a:ext cx="6552276" cy="1288524"/>
          </a:xfrm>
        </p:spPr>
        <p:txBody>
          <a:bodyPr/>
          <a:lstStyle/>
          <a:p>
            <a:r>
              <a:rPr lang="en-GB"/>
              <a:t>Investigating Patients with Rare Diseases Using Graph-Based Models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tr-TR"/>
              <a:t>MLMI </a:t>
            </a:r>
            <a:r>
              <a:rPr lang="tr-TR" err="1"/>
              <a:t>Praktikum</a:t>
            </a:r>
            <a:r>
              <a:rPr lang="tr-TR"/>
              <a:t> – </a:t>
            </a:r>
            <a:r>
              <a:rPr lang="tr-TR" err="1"/>
              <a:t>Mid</a:t>
            </a:r>
            <a:r>
              <a:rPr lang="tr-TR"/>
              <a:t> Presentation		</a:t>
            </a: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ED37EF-EB05-D001-60E8-20C0DD80CBE2}"/>
              </a:ext>
            </a:extLst>
          </p:cNvPr>
          <p:cNvSpPr txBox="1"/>
          <p:nvPr/>
        </p:nvSpPr>
        <p:spPr>
          <a:xfrm>
            <a:off x="2256971" y="3345543"/>
            <a:ext cx="44068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>
                <a:solidFill>
                  <a:schemeClr val="bg1"/>
                </a:solidFill>
              </a:rPr>
              <a:t>Büşra Nur Zeybek, Tuna Karacan, </a:t>
            </a:r>
            <a:r>
              <a:rPr lang="tr-TR" err="1">
                <a:solidFill>
                  <a:schemeClr val="bg1"/>
                </a:solidFill>
              </a:rPr>
              <a:t>Kai</a:t>
            </a:r>
            <a:r>
              <a:rPr lang="tr-TR">
                <a:solidFill>
                  <a:schemeClr val="bg1"/>
                </a:solidFill>
              </a:rPr>
              <a:t>-Ze Deng</a:t>
            </a:r>
          </a:p>
          <a:p>
            <a:r>
              <a:rPr lang="tr-TR" err="1">
                <a:solidFill>
                  <a:schemeClr val="bg1"/>
                </a:solidFill>
              </a:rPr>
              <a:t>Supervisor</a:t>
            </a:r>
            <a:r>
              <a:rPr lang="tr-TR">
                <a:solidFill>
                  <a:schemeClr val="bg1"/>
                </a:solidFill>
              </a:rPr>
              <a:t>: </a:t>
            </a:r>
            <a:r>
              <a:rPr lang="en-GB" err="1">
                <a:solidFill>
                  <a:schemeClr val="bg1"/>
                </a:solidFill>
              </a:rPr>
              <a:t>Kamilia</a:t>
            </a:r>
            <a:r>
              <a:rPr lang="en-GB">
                <a:solidFill>
                  <a:schemeClr val="bg1"/>
                </a:solidFill>
              </a:rPr>
              <a:t> </a:t>
            </a:r>
            <a:r>
              <a:rPr lang="en-GB" err="1">
                <a:solidFill>
                  <a:schemeClr val="bg1"/>
                </a:solidFill>
              </a:rPr>
              <a:t>Zaripova</a:t>
            </a:r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49639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08F9E6-DA1C-E29E-64EB-C3DB9154C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>
                <a:ea typeface="ＭＳ Ｐゴシック"/>
              </a:rPr>
              <a:t>Model </a:t>
            </a:r>
            <a:r>
              <a:rPr lang="tr-TR" err="1">
                <a:ea typeface="ＭＳ Ｐゴシック"/>
              </a:rPr>
              <a:t>Overview</a:t>
            </a:r>
            <a:endParaRPr lang="en-US" err="1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45A565-1FA7-840F-9794-729CA33EF7F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7BDDEFD-4FCF-7348-AEF1-A537DD785750}" type="datetime4">
              <a:rPr lang="en-US" smtClean="0"/>
              <a:t>April 24, 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A72EE6-411C-FE03-5DC1-DB3038E6CE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Computer Aided Medical Procedures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96752A-4214-1AAE-D6A4-854A059142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Slide </a:t>
            </a:r>
            <a:fld id="{E27654B9-2CBC-E046-9B7E-70345D26D3AC}" type="slidenum">
              <a:rPr lang="en-US" smtClean="0"/>
              <a:t>10</a:t>
            </a:fld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610B768-5E3B-F48A-A8FE-60671272A9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00100"/>
            <a:ext cx="9144000" cy="3829050"/>
          </a:xfrm>
        </p:spPr>
        <p:txBody>
          <a:bodyPr numCol="3"/>
          <a:lstStyle/>
          <a:p>
            <a:pPr>
              <a:buFont typeface="+mj-lt"/>
              <a:buAutoNum type="arabicPeriod"/>
            </a:pPr>
            <a:r>
              <a:rPr lang="en-GB" b="1"/>
              <a:t>Node-Level Module</a:t>
            </a:r>
            <a:r>
              <a:rPr lang="en-GB"/>
              <a:t>:</a:t>
            </a:r>
          </a:p>
          <a:p>
            <a:pPr marL="457200" lvl="1" indent="0">
              <a:buNone/>
            </a:pPr>
            <a:r>
              <a:rPr lang="en-GB"/>
              <a:t>Processes </a:t>
            </a:r>
            <a:r>
              <a:rPr lang="tr-TR" err="1"/>
              <a:t>input</a:t>
            </a:r>
            <a:r>
              <a:rPr lang="tr-TR"/>
              <a:t> </a:t>
            </a:r>
            <a:r>
              <a:rPr lang="en-GB"/>
              <a:t>patient </a:t>
            </a:r>
            <a:r>
              <a:rPr lang="tr-TR" err="1"/>
              <a:t>sub</a:t>
            </a:r>
            <a:r>
              <a:rPr lang="tr-TR"/>
              <a:t>-</a:t>
            </a:r>
            <a:r>
              <a:rPr lang="en-GB"/>
              <a:t>graphs</a:t>
            </a:r>
            <a:endParaRPr lang="tr-TR"/>
          </a:p>
          <a:p>
            <a:pPr marL="457200" lvl="1" indent="0">
              <a:buNone/>
            </a:pPr>
            <a:endParaRPr lang="tr-TR"/>
          </a:p>
          <a:p>
            <a:pPr marL="457200" lvl="1" indent="0">
              <a:buNone/>
            </a:pPr>
            <a:endParaRPr lang="tr-TR"/>
          </a:p>
          <a:p>
            <a:pPr marL="457200" lvl="1" indent="0">
              <a:buNone/>
            </a:pPr>
            <a:endParaRPr lang="tr-TR"/>
          </a:p>
          <a:p>
            <a:pPr marL="457200" lvl="1" indent="0">
              <a:buNone/>
            </a:pPr>
            <a:endParaRPr lang="tr-TR"/>
          </a:p>
          <a:p>
            <a:pPr marL="457200" lvl="1" indent="0">
              <a:buNone/>
            </a:pPr>
            <a:endParaRPr lang="tr-TR"/>
          </a:p>
          <a:p>
            <a:pPr marL="457200" lvl="1" indent="0">
              <a:buNone/>
            </a:pPr>
            <a:endParaRPr lang="tr-TR"/>
          </a:p>
          <a:p>
            <a:pPr marL="457200" lvl="1" indent="0">
              <a:buNone/>
            </a:pPr>
            <a:endParaRPr lang="tr-TR"/>
          </a:p>
          <a:p>
            <a:pPr marL="457200" lvl="1" indent="0">
              <a:buNone/>
            </a:pPr>
            <a:endParaRPr lang="tr-TR"/>
          </a:p>
          <a:p>
            <a:pPr marL="457200" lvl="1" indent="0">
              <a:buNone/>
            </a:pPr>
            <a:endParaRPr lang="tr-TR"/>
          </a:p>
          <a:p>
            <a:pPr marL="457200" lvl="1" indent="0">
              <a:buNone/>
            </a:pPr>
            <a:endParaRPr lang="tr-TR"/>
          </a:p>
          <a:p>
            <a:pPr marL="457200" lvl="1" indent="0">
              <a:buNone/>
            </a:pPr>
            <a:endParaRPr lang="en-GB"/>
          </a:p>
          <a:p>
            <a:pPr>
              <a:buFont typeface="+mj-lt"/>
              <a:buAutoNum type="arabicPeriod"/>
            </a:pPr>
            <a:r>
              <a:rPr lang="en-GB" b="1"/>
              <a:t>Population-Level Module</a:t>
            </a:r>
            <a:r>
              <a:rPr lang="en-GB"/>
              <a:t>:</a:t>
            </a:r>
          </a:p>
          <a:p>
            <a:pPr marL="457200" lvl="1" indent="0">
              <a:buNone/>
            </a:pPr>
            <a:r>
              <a:rPr lang="en-GB"/>
              <a:t>Learns a latent graph connecting all input graphs.</a:t>
            </a:r>
            <a:endParaRPr lang="tr-TR"/>
          </a:p>
          <a:p>
            <a:pPr marL="457200" lvl="1" indent="0">
              <a:buNone/>
            </a:pPr>
            <a:endParaRPr lang="tr-TR"/>
          </a:p>
          <a:p>
            <a:pPr marL="457200" lvl="1" indent="0">
              <a:buNone/>
            </a:pPr>
            <a:endParaRPr lang="tr-TR"/>
          </a:p>
          <a:p>
            <a:pPr marL="457200" lvl="1" indent="0">
              <a:buNone/>
            </a:pPr>
            <a:endParaRPr lang="tr-TR"/>
          </a:p>
          <a:p>
            <a:pPr marL="457200" lvl="1" indent="0">
              <a:buNone/>
            </a:pPr>
            <a:endParaRPr lang="tr-TR"/>
          </a:p>
          <a:p>
            <a:pPr marL="457200" lvl="1" indent="0">
              <a:buNone/>
            </a:pPr>
            <a:endParaRPr lang="tr-TR"/>
          </a:p>
          <a:p>
            <a:pPr marL="457200" lvl="1" indent="0">
              <a:buNone/>
            </a:pPr>
            <a:endParaRPr lang="tr-TR"/>
          </a:p>
          <a:p>
            <a:pPr marL="457200" lvl="1" indent="0">
              <a:buNone/>
            </a:pPr>
            <a:endParaRPr lang="tr-TR"/>
          </a:p>
          <a:p>
            <a:pPr marL="457200" lvl="1" indent="0">
              <a:buNone/>
            </a:pPr>
            <a:endParaRPr lang="tr-TR"/>
          </a:p>
          <a:p>
            <a:pPr marL="457200" lvl="1" indent="0">
              <a:buNone/>
            </a:pPr>
            <a:endParaRPr lang="tr-TR"/>
          </a:p>
          <a:p>
            <a:pPr marL="457200" lvl="1" indent="0">
              <a:buNone/>
            </a:pPr>
            <a:endParaRPr lang="tr-TR"/>
          </a:p>
          <a:p>
            <a:pPr marL="457200" lvl="1" indent="0">
              <a:buNone/>
            </a:pPr>
            <a:endParaRPr lang="en-GB"/>
          </a:p>
          <a:p>
            <a:pPr>
              <a:buFont typeface="+mj-lt"/>
              <a:buAutoNum type="arabicPeriod"/>
            </a:pPr>
            <a:r>
              <a:rPr lang="en-GB" b="1"/>
              <a:t>Classifier Module</a:t>
            </a:r>
            <a:r>
              <a:rPr lang="en-GB"/>
              <a:t>:</a:t>
            </a:r>
          </a:p>
          <a:p>
            <a:pPr marL="457200" lvl="1" indent="0">
              <a:buNone/>
            </a:pPr>
            <a:r>
              <a:rPr lang="en-GB"/>
              <a:t>Combines outputs for downstream </a:t>
            </a:r>
            <a:r>
              <a:rPr lang="tr-TR" err="1"/>
              <a:t>tasks</a:t>
            </a:r>
            <a:endParaRPr lang="en-GB"/>
          </a:p>
          <a:p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8477D6D-9888-8DF6-8D44-CACF51C244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835" y="1869087"/>
            <a:ext cx="8427630" cy="194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237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6" end="2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7" end="2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  <p:extLst>
    <p:ext uri="{6950BFC3-D8DA-4A85-94F7-54DA5524770B}">
      <p188:commentRel xmlns:p188="http://schemas.microsoft.com/office/powerpoint/2018/8/main" r:id="rId2"/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56479C-3FA0-E26A-C449-544035D423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A17EB55-0837-7601-82F1-167ED97BAF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3915" y="800100"/>
            <a:ext cx="3180085" cy="73321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EAFAC0-6575-FBC4-856E-DB92853A6A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>
                <a:ea typeface="ＭＳ Ｐゴシック"/>
              </a:rPr>
              <a:t>Model </a:t>
            </a:r>
            <a:r>
              <a:rPr lang="tr-TR" err="1">
                <a:ea typeface="ＭＳ Ｐゴシック"/>
              </a:rPr>
              <a:t>Overview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B89D7C-EED8-CE41-3BC6-28E8BFD663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776" y="800100"/>
            <a:ext cx="8424863" cy="1709567"/>
          </a:xfrm>
        </p:spPr>
        <p:txBody>
          <a:bodyPr/>
          <a:lstStyle/>
          <a:p>
            <a:pPr marL="0" indent="0">
              <a:buNone/>
            </a:pPr>
            <a:r>
              <a:rPr lang="en-US" b="1">
                <a:ea typeface="ＭＳ Ｐゴシック"/>
              </a:rPr>
              <a:t>Node-Level Module</a:t>
            </a:r>
            <a:r>
              <a:rPr lang="tr-TR" b="1">
                <a:ea typeface="ＭＳ Ｐゴシック"/>
              </a:rPr>
              <a:t> - F1</a:t>
            </a:r>
            <a:r>
              <a:rPr lang="en-US" b="1">
                <a:ea typeface="ＭＳ Ｐゴシック"/>
              </a:rPr>
              <a:t>:</a:t>
            </a:r>
            <a:endParaRPr lang="en-US" b="1"/>
          </a:p>
          <a:p>
            <a:pPr marL="285750" indent="-285750">
              <a:buFont typeface="Arial"/>
              <a:buChar char="•"/>
            </a:pPr>
            <a:r>
              <a:rPr lang="tr-TR">
                <a:ea typeface="ＭＳ Ｐゴシック"/>
                <a:cs typeface="Arial"/>
              </a:rPr>
              <a:t>E</a:t>
            </a:r>
            <a:r>
              <a:rPr lang="en-US" err="1">
                <a:ea typeface="ＭＳ Ｐゴシック"/>
                <a:cs typeface="Arial"/>
              </a:rPr>
              <a:t>xtract</a:t>
            </a:r>
            <a:r>
              <a:rPr lang="en-US">
                <a:ea typeface="ＭＳ Ｐゴシック"/>
                <a:cs typeface="Arial"/>
              </a:rPr>
              <a:t> structural information of individual patient.</a:t>
            </a:r>
          </a:p>
          <a:p>
            <a:pPr marL="285750" indent="-285750">
              <a:buFont typeface="Arial"/>
              <a:buChar char="•"/>
            </a:pPr>
            <a:r>
              <a:rPr lang="tr-TR" err="1">
                <a:ea typeface="ＭＳ Ｐゴシック"/>
                <a:cs typeface="Arial"/>
              </a:rPr>
              <a:t>Input</a:t>
            </a:r>
            <a:r>
              <a:rPr lang="tr-TR">
                <a:ea typeface="ＭＳ Ｐゴシック"/>
                <a:cs typeface="Arial"/>
              </a:rPr>
              <a:t>: </a:t>
            </a:r>
            <a:r>
              <a:rPr lang="tr-TR" err="1">
                <a:ea typeface="ＭＳ Ｐゴシック"/>
                <a:cs typeface="Arial"/>
              </a:rPr>
              <a:t>Extracted</a:t>
            </a:r>
            <a:r>
              <a:rPr lang="tr-TR">
                <a:ea typeface="ＭＳ Ｐゴシック"/>
                <a:cs typeface="Arial"/>
              </a:rPr>
              <a:t> </a:t>
            </a:r>
            <a:r>
              <a:rPr lang="tr-TR" err="1">
                <a:ea typeface="ＭＳ Ｐゴシック"/>
                <a:cs typeface="Arial"/>
              </a:rPr>
              <a:t>subgraphs</a:t>
            </a:r>
            <a:r>
              <a:rPr lang="tr-TR">
                <a:ea typeface="ＭＳ Ｐゴシック"/>
                <a:cs typeface="Arial"/>
              </a:rPr>
              <a:t> </a:t>
            </a:r>
            <a:r>
              <a:rPr lang="tr-TR" err="1">
                <a:ea typeface="ＭＳ Ｐゴシック"/>
                <a:cs typeface="Arial"/>
              </a:rPr>
              <a:t>from</a:t>
            </a:r>
            <a:r>
              <a:rPr lang="tr-TR">
                <a:ea typeface="ＭＳ Ｐゴシック"/>
                <a:cs typeface="Arial"/>
              </a:rPr>
              <a:t> Knowledge </a:t>
            </a:r>
            <a:r>
              <a:rPr lang="tr-TR" err="1">
                <a:ea typeface="ＭＳ Ｐゴシック"/>
                <a:cs typeface="Arial"/>
              </a:rPr>
              <a:t>Graph</a:t>
            </a:r>
            <a:endParaRPr lang="tr-TR">
              <a:ea typeface="ＭＳ Ｐゴシック"/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US">
                <a:ea typeface="ＭＳ Ｐゴシック"/>
                <a:cs typeface="Arial"/>
              </a:rPr>
              <a:t>Node: features of individual patient (phenotypes, genes, diseases)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ea typeface="ＭＳ Ｐゴシック"/>
                <a:cs typeface="Arial"/>
              </a:rPr>
              <a:t>Edge: connections between these features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ea typeface="ＭＳ Ｐゴシック"/>
                <a:cs typeface="Arial"/>
              </a:rPr>
              <a:t>Output: Graph representations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ADB348-3DBF-0B1E-1602-A7EF444E891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7BDDEFD-4FCF-7348-AEF1-A537DD785750}" type="datetime4">
              <a:rPr lang="en-US" smtClean="0"/>
              <a:t>April 24, 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ABBEF1-504D-C921-B952-2D0E794AAB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Computer Aided Medical Procedures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C65A03-B8E8-F8BB-9112-184EB72809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Slide </a:t>
            </a:r>
            <a:fld id="{E27654B9-2CBC-E046-9B7E-70345D26D3AC}" type="slidenum">
              <a:rPr lang="en-US" smtClean="0"/>
              <a:t>11</a:t>
            </a:fld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7D77014-D6CE-ED30-8E98-6830B238334E}"/>
              </a:ext>
            </a:extLst>
          </p:cNvPr>
          <p:cNvSpPr/>
          <p:nvPr/>
        </p:nvSpPr>
        <p:spPr>
          <a:xfrm>
            <a:off x="6643237" y="921728"/>
            <a:ext cx="439074" cy="5941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FCE2724-9D18-7A27-BB7A-D3446BC8673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58634"/>
          <a:stretch/>
        </p:blipFill>
        <p:spPr>
          <a:xfrm>
            <a:off x="4590999" y="2455264"/>
            <a:ext cx="3486201" cy="1943100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DA34560-7422-F119-8B81-A4A84EA57277}"/>
              </a:ext>
            </a:extLst>
          </p:cNvPr>
          <p:cNvCxnSpPr>
            <a:cxnSpLocks/>
            <a:stCxn id="8" idx="4"/>
          </p:cNvCxnSpPr>
          <p:nvPr/>
        </p:nvCxnSpPr>
        <p:spPr>
          <a:xfrm>
            <a:off x="6862774" y="1515828"/>
            <a:ext cx="19264" cy="1540639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DA6D6130-EDF5-9375-6194-7FD151FC3D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099" y="2971332"/>
            <a:ext cx="2873702" cy="1188282"/>
          </a:xfrm>
          <a:prstGeom prst="rect">
            <a:avLst/>
          </a:prstGeom>
        </p:spPr>
      </p:pic>
      <p:sp>
        <p:nvSpPr>
          <p:cNvPr id="17" name="Arrow: Right 16">
            <a:extLst>
              <a:ext uri="{FF2B5EF4-FFF2-40B4-BE49-F238E27FC236}">
                <a16:creationId xmlns:a16="http://schemas.microsoft.com/office/drawing/2014/main" id="{F3F74CAA-76FF-B3EE-DBD7-BF74938AA81F}"/>
              </a:ext>
            </a:extLst>
          </p:cNvPr>
          <p:cNvSpPr/>
          <p:nvPr/>
        </p:nvSpPr>
        <p:spPr>
          <a:xfrm>
            <a:off x="3548009" y="3426814"/>
            <a:ext cx="597108" cy="27731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A810B91-F497-5BB5-7A0A-681E3B84CF69}"/>
              </a:ext>
            </a:extLst>
          </p:cNvPr>
          <p:cNvSpPr txBox="1"/>
          <p:nvPr/>
        </p:nvSpPr>
        <p:spPr>
          <a:xfrm>
            <a:off x="3010472" y="3704132"/>
            <a:ext cx="14739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200" err="1"/>
              <a:t>Extract</a:t>
            </a:r>
            <a:endParaRPr lang="tr-TR" sz="1200"/>
          </a:p>
          <a:p>
            <a:pPr algn="ctr"/>
            <a:r>
              <a:rPr lang="tr-TR" sz="1200"/>
              <a:t> </a:t>
            </a:r>
            <a:r>
              <a:rPr lang="tr-TR" sz="1200" i="1"/>
              <a:t>N</a:t>
            </a:r>
            <a:r>
              <a:rPr lang="tr-TR" sz="1200"/>
              <a:t> </a:t>
            </a:r>
            <a:r>
              <a:rPr lang="tr-TR" sz="1200" err="1"/>
              <a:t>patient</a:t>
            </a:r>
            <a:r>
              <a:rPr lang="tr-TR" sz="1200"/>
              <a:t> </a:t>
            </a:r>
            <a:r>
              <a:rPr lang="tr-TR" sz="1200" err="1"/>
              <a:t>subgraphs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689924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 animBg="1"/>
      <p:bldP spid="17" grpId="0" animBg="1"/>
      <p:bldP spid="19" grpId="0"/>
    </p:bldLst>
  </p:timing>
  <p:extLst>
    <p:ext uri="{6950BFC3-D8DA-4A85-94F7-54DA5524770B}">
      <p188:commentRel xmlns:p188="http://schemas.microsoft.com/office/powerpoint/2018/8/main" r:id="rId2"/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1B9A2-84D5-F30C-8B42-F023B840E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>
                <a:ea typeface="+mj-lt"/>
                <a:cs typeface="+mj-lt"/>
              </a:rPr>
              <a:t>Model </a:t>
            </a:r>
            <a:r>
              <a:rPr lang="en-US">
                <a:ea typeface="+mj-lt"/>
                <a:cs typeface="+mj-lt"/>
              </a:rPr>
              <a:t>Overview</a:t>
            </a:r>
            <a:endParaRPr lang="en-US" b="0">
              <a:solidFill>
                <a:srgbClr val="000000"/>
              </a:solidFill>
              <a:ea typeface="+mj-lt"/>
              <a:cs typeface="+mj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5943F6-39B7-BD09-DC09-BF58765931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776" y="800100"/>
            <a:ext cx="8424863" cy="2122172"/>
          </a:xfrm>
        </p:spPr>
        <p:txBody>
          <a:bodyPr/>
          <a:lstStyle/>
          <a:p>
            <a:pPr>
              <a:buNone/>
            </a:pPr>
            <a:r>
              <a:rPr lang="en-US" b="1">
                <a:ea typeface="+mn-lt"/>
                <a:cs typeface="+mn-lt"/>
              </a:rPr>
              <a:t>Population-Level Module</a:t>
            </a:r>
            <a:r>
              <a:rPr lang="tr-TR" b="1">
                <a:ea typeface="+mn-lt"/>
                <a:cs typeface="+mn-lt"/>
              </a:rPr>
              <a:t> - F2</a:t>
            </a:r>
            <a:r>
              <a:rPr lang="en-US" b="1">
                <a:ea typeface="+mn-lt"/>
                <a:cs typeface="+mn-lt"/>
              </a:rPr>
              <a:t>:</a:t>
            </a:r>
            <a:endParaRPr lang="en-US">
              <a:solidFill>
                <a:srgbClr val="000000"/>
              </a:solidFill>
              <a:ea typeface="+mn-lt"/>
              <a:cs typeface="+mn-lt"/>
            </a:endParaRPr>
          </a:p>
          <a:p>
            <a:pPr>
              <a:buFont typeface="Arial"/>
              <a:buChar char="•"/>
            </a:pPr>
            <a:r>
              <a:rPr lang="tr-TR">
                <a:ea typeface="ＭＳ Ｐゴシック"/>
                <a:cs typeface="Arial"/>
              </a:rPr>
              <a:t>Discovers </a:t>
            </a:r>
            <a:r>
              <a:rPr lang="en-US">
                <a:ea typeface="ＭＳ Ｐゴシック"/>
                <a:cs typeface="Arial"/>
              </a:rPr>
              <a:t>connections between patients</a:t>
            </a:r>
            <a:endParaRPr lang="en-US">
              <a:cs typeface="Arial"/>
            </a:endParaRPr>
          </a:p>
          <a:p>
            <a:pPr>
              <a:buFont typeface="Arial"/>
              <a:buChar char="•"/>
            </a:pPr>
            <a:r>
              <a:rPr lang="tr-TR" err="1">
                <a:ea typeface="ＭＳ Ｐゴシック"/>
                <a:cs typeface="Arial"/>
              </a:rPr>
              <a:t>Input</a:t>
            </a:r>
            <a:r>
              <a:rPr lang="tr-TR">
                <a:ea typeface="ＭＳ Ｐゴシック"/>
                <a:cs typeface="Arial"/>
              </a:rPr>
              <a:t>: </a:t>
            </a:r>
            <a:r>
              <a:rPr lang="tr-TR" err="1">
                <a:ea typeface="ＭＳ Ｐゴシック"/>
                <a:cs typeface="Arial"/>
              </a:rPr>
              <a:t>Graph</a:t>
            </a:r>
            <a:r>
              <a:rPr lang="tr-TR">
                <a:ea typeface="ＭＳ Ｐゴシック"/>
                <a:cs typeface="Arial"/>
              </a:rPr>
              <a:t> </a:t>
            </a:r>
            <a:r>
              <a:rPr lang="tr-TR" err="1">
                <a:ea typeface="ＭＳ Ｐゴシック"/>
                <a:cs typeface="Arial"/>
              </a:rPr>
              <a:t>embeddings</a:t>
            </a:r>
            <a:r>
              <a:rPr lang="tr-TR">
                <a:ea typeface="ＭＳ Ｐゴシック"/>
                <a:cs typeface="Arial"/>
              </a:rPr>
              <a:t> </a:t>
            </a:r>
            <a:r>
              <a:rPr lang="tr-TR" err="1">
                <a:ea typeface="ＭＳ Ｐゴシック"/>
                <a:cs typeface="Arial"/>
              </a:rPr>
              <a:t>from</a:t>
            </a:r>
            <a:r>
              <a:rPr lang="tr-TR">
                <a:ea typeface="ＭＳ Ｐゴシック"/>
                <a:cs typeface="Arial"/>
              </a:rPr>
              <a:t> F1</a:t>
            </a:r>
          </a:p>
          <a:p>
            <a:pPr>
              <a:buFont typeface="Arial"/>
              <a:buChar char="•"/>
            </a:pPr>
            <a:r>
              <a:rPr lang="en-US">
                <a:ea typeface="ＭＳ Ｐゴシック"/>
                <a:cs typeface="Arial"/>
              </a:rPr>
              <a:t>Output: adjacency matrix that represents the similarities between patients</a:t>
            </a:r>
            <a:endParaRPr lang="en-US">
              <a:cs typeface="Arial"/>
            </a:endParaRPr>
          </a:p>
          <a:p>
            <a:pPr>
              <a:buFont typeface="Arial"/>
              <a:buChar char="•"/>
            </a:pPr>
            <a:r>
              <a:rPr lang="en-US">
                <a:ea typeface="ＭＳ Ｐゴシック"/>
                <a:cs typeface="Arial"/>
              </a:rPr>
              <a:t>Node: individual patient</a:t>
            </a:r>
            <a:r>
              <a:rPr lang="tr-TR">
                <a:ea typeface="ＭＳ Ｐゴシック"/>
                <a:cs typeface="Arial"/>
              </a:rPr>
              <a:t> </a:t>
            </a:r>
          </a:p>
          <a:p>
            <a:pPr>
              <a:buFont typeface="Arial"/>
              <a:buChar char="•"/>
            </a:pPr>
            <a:r>
              <a:rPr lang="en-US">
                <a:ea typeface="ＭＳ Ｐゴシック"/>
                <a:cs typeface="Arial"/>
              </a:rPr>
              <a:t>Edge: Similarities between patients</a:t>
            </a:r>
            <a:endParaRPr lang="en-US">
              <a:cs typeface="Arial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1CF177-374E-C4BA-16EF-77245BBA03B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7BDDEFD-4FCF-7348-AEF1-A537DD785750}" type="datetime4">
              <a:rPr lang="en-US" smtClean="0"/>
              <a:t>April 24, 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709F23-63B8-B773-EB96-50C602FB8A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Computer Aided Medical Procedures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92120C-8781-0B4E-3400-2E5F9CEBA3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Slide </a:t>
            </a:r>
            <a:fld id="{E27654B9-2CBC-E046-9B7E-70345D26D3AC}" type="slidenum">
              <a:rPr lang="en-US" smtClean="0"/>
              <a:t>12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E11E1F6-5164-5224-29A8-65389AA7B6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8786" y="2120383"/>
            <a:ext cx="3180085" cy="73321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D6FB0A22-9720-2348-3443-6F91809A374A}"/>
              </a:ext>
            </a:extLst>
          </p:cNvPr>
          <p:cNvSpPr/>
          <p:nvPr/>
        </p:nvSpPr>
        <p:spPr>
          <a:xfrm>
            <a:off x="7076343" y="2214292"/>
            <a:ext cx="451916" cy="56841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21E7261-88EA-39DA-3091-E52D33290EA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5574" t="-3761" r="27567" b="3761"/>
          <a:stretch/>
        </p:blipFill>
        <p:spPr>
          <a:xfrm>
            <a:off x="2434680" y="2753446"/>
            <a:ext cx="3106333" cy="1943100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74C0F29-531B-3709-FC18-47D2C51C13D5}"/>
              </a:ext>
            </a:extLst>
          </p:cNvPr>
          <p:cNvCxnSpPr>
            <a:cxnSpLocks/>
            <a:stCxn id="8" idx="4"/>
          </p:cNvCxnSpPr>
          <p:nvPr/>
        </p:nvCxnSpPr>
        <p:spPr>
          <a:xfrm flipH="1">
            <a:off x="5020801" y="2808392"/>
            <a:ext cx="2281500" cy="16787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B24664E8-BBDD-87F4-5FD1-5BEA871AFA32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970775" y="3620794"/>
            <a:ext cx="1385162" cy="1038872"/>
          </a:xfrm>
          <a:prstGeom prst="rect">
            <a:avLst/>
          </a:prstGeom>
        </p:spPr>
      </p:pic>
      <p:pic>
        <p:nvPicPr>
          <p:cNvPr id="16" name="Content Placeholder 7">
            <a:extLst>
              <a:ext uri="{FF2B5EF4-FFF2-40B4-BE49-F238E27FC236}">
                <a16:creationId xmlns:a16="http://schemas.microsoft.com/office/drawing/2014/main" id="{A57F9E96-3349-EC44-F584-1CCA32474A81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6255894" y="3124238"/>
            <a:ext cx="1136996" cy="9095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pic>
      <p:sp>
        <p:nvSpPr>
          <p:cNvPr id="17" name="Arrow: Right 16">
            <a:extLst>
              <a:ext uri="{FF2B5EF4-FFF2-40B4-BE49-F238E27FC236}">
                <a16:creationId xmlns:a16="http://schemas.microsoft.com/office/drawing/2014/main" id="{65CD8440-5CCF-19B4-B83C-53A6838FB210}"/>
              </a:ext>
            </a:extLst>
          </p:cNvPr>
          <p:cNvSpPr/>
          <p:nvPr/>
        </p:nvSpPr>
        <p:spPr>
          <a:xfrm>
            <a:off x="5658786" y="3721821"/>
            <a:ext cx="597108" cy="27731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182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 animBg="1"/>
      <p:bldP spid="1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B23100-F8BF-DA1C-7D36-78F9034522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53BE45-B751-83FA-C424-FF5B50AC3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>
                <a:ea typeface="+mj-lt"/>
                <a:cs typeface="+mj-lt"/>
              </a:rPr>
              <a:t>Model </a:t>
            </a:r>
            <a:r>
              <a:rPr lang="en-US">
                <a:ea typeface="+mj-lt"/>
                <a:cs typeface="+mj-lt"/>
              </a:rPr>
              <a:t>Overview</a:t>
            </a:r>
            <a:endParaRPr lang="en-US" b="0">
              <a:solidFill>
                <a:srgbClr val="000000"/>
              </a:solidFill>
              <a:ea typeface="+mj-lt"/>
              <a:cs typeface="+mj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67A3A5-5193-46C3-E2E7-1E5569243B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776" y="800100"/>
            <a:ext cx="8424863" cy="1628649"/>
          </a:xfrm>
        </p:spPr>
        <p:txBody>
          <a:bodyPr/>
          <a:lstStyle/>
          <a:p>
            <a:pPr>
              <a:buNone/>
            </a:pPr>
            <a:r>
              <a:rPr lang="tr-TR" b="1" err="1">
                <a:ea typeface="+mn-lt"/>
                <a:cs typeface="+mn-lt"/>
              </a:rPr>
              <a:t>Classifier</a:t>
            </a:r>
            <a:r>
              <a:rPr lang="en-US" b="1">
                <a:ea typeface="+mn-lt"/>
                <a:cs typeface="+mn-lt"/>
              </a:rPr>
              <a:t> Module</a:t>
            </a:r>
            <a:r>
              <a:rPr lang="tr-TR" b="1">
                <a:ea typeface="+mn-lt"/>
                <a:cs typeface="+mn-lt"/>
              </a:rPr>
              <a:t> – F3:</a:t>
            </a:r>
          </a:p>
          <a:p>
            <a:pPr marL="285750" indent="-285750">
              <a:buFont typeface="Arial"/>
            </a:pPr>
            <a:r>
              <a:rPr lang="tr-TR">
                <a:ea typeface="ＭＳ Ｐゴシック"/>
                <a:cs typeface="Arial"/>
              </a:rPr>
              <a:t>P</a:t>
            </a:r>
            <a:r>
              <a:rPr lang="en-GB" err="1">
                <a:ea typeface="ＭＳ Ｐゴシック"/>
                <a:cs typeface="Arial"/>
              </a:rPr>
              <a:t>redict</a:t>
            </a:r>
            <a:r>
              <a:rPr lang="tr-TR">
                <a:ea typeface="ＭＳ Ｐゴシック"/>
                <a:cs typeface="Arial"/>
              </a:rPr>
              <a:t>s</a:t>
            </a:r>
            <a:r>
              <a:rPr lang="en-GB">
                <a:ea typeface="ＭＳ Ｐゴシック"/>
                <a:cs typeface="Arial"/>
              </a:rPr>
              <a:t> downstream tasks like </a:t>
            </a:r>
            <a:r>
              <a:rPr lang="tr-TR" err="1">
                <a:ea typeface="ＭＳ Ｐゴシック"/>
                <a:cs typeface="Arial"/>
              </a:rPr>
              <a:t>causative</a:t>
            </a:r>
            <a:r>
              <a:rPr lang="tr-TR">
                <a:ea typeface="ＭＳ Ｐゴシック"/>
                <a:cs typeface="Arial"/>
              </a:rPr>
              <a:t> gene </a:t>
            </a:r>
            <a:r>
              <a:rPr lang="tr-TR" err="1">
                <a:ea typeface="ＭＳ Ｐゴシック"/>
                <a:cs typeface="Arial"/>
              </a:rPr>
              <a:t>prediction</a:t>
            </a:r>
            <a:r>
              <a:rPr lang="tr-TR">
                <a:ea typeface="ＭＳ Ｐゴシック"/>
                <a:cs typeface="Arial"/>
              </a:rPr>
              <a:t>, </a:t>
            </a:r>
            <a:r>
              <a:rPr lang="en-GB">
                <a:ea typeface="ＭＳ Ｐゴシック"/>
                <a:cs typeface="Arial"/>
              </a:rPr>
              <a:t>disease classification or risk prediction.</a:t>
            </a:r>
            <a:endParaRPr lang="en-US">
              <a:ea typeface="ＭＳ Ｐゴシック"/>
              <a:cs typeface="Arial"/>
            </a:endParaRPr>
          </a:p>
          <a:p>
            <a:pPr marL="285750" indent="-285750">
              <a:buFont typeface="Arial"/>
            </a:pPr>
            <a:r>
              <a:rPr lang="tr-TR" err="1">
                <a:ea typeface="ＭＳ Ｐゴシック"/>
                <a:cs typeface="Arial"/>
              </a:rPr>
              <a:t>Inputs</a:t>
            </a:r>
            <a:r>
              <a:rPr lang="en-US">
                <a:ea typeface="ＭＳ Ｐゴシック"/>
                <a:cs typeface="Arial"/>
              </a:rPr>
              <a:t>: </a:t>
            </a:r>
            <a:r>
              <a:rPr lang="tr-TR" err="1">
                <a:ea typeface="ＭＳ Ｐゴシック"/>
                <a:cs typeface="Arial"/>
              </a:rPr>
              <a:t>Graph</a:t>
            </a:r>
            <a:r>
              <a:rPr lang="tr-TR">
                <a:ea typeface="ＭＳ Ｐゴシック"/>
                <a:cs typeface="Arial"/>
              </a:rPr>
              <a:t> </a:t>
            </a:r>
            <a:r>
              <a:rPr lang="tr-TR" err="1">
                <a:ea typeface="ＭＳ Ｐゴシック"/>
                <a:cs typeface="Arial"/>
              </a:rPr>
              <a:t>embeddings</a:t>
            </a:r>
            <a:r>
              <a:rPr lang="tr-TR">
                <a:ea typeface="ＭＳ Ｐゴシック"/>
                <a:cs typeface="Arial"/>
              </a:rPr>
              <a:t> </a:t>
            </a:r>
            <a:r>
              <a:rPr lang="tr-TR" err="1">
                <a:ea typeface="ＭＳ Ｐゴシック"/>
                <a:cs typeface="Arial"/>
              </a:rPr>
              <a:t>and</a:t>
            </a:r>
            <a:r>
              <a:rPr lang="tr-TR">
                <a:ea typeface="ＭＳ Ｐゴシック"/>
                <a:cs typeface="Arial"/>
              </a:rPr>
              <a:t> latent </a:t>
            </a:r>
            <a:r>
              <a:rPr lang="tr-TR" err="1">
                <a:ea typeface="ＭＳ Ｐゴシック"/>
                <a:cs typeface="Arial"/>
              </a:rPr>
              <a:t>graph</a:t>
            </a:r>
            <a:r>
              <a:rPr lang="tr-TR">
                <a:ea typeface="ＭＳ Ｐゴシック"/>
                <a:cs typeface="Arial"/>
              </a:rPr>
              <a:t> </a:t>
            </a:r>
            <a:r>
              <a:rPr lang="tr-TR" err="1">
                <a:ea typeface="ＭＳ Ｐゴシック"/>
                <a:cs typeface="Arial"/>
              </a:rPr>
              <a:t>from</a:t>
            </a:r>
            <a:r>
              <a:rPr lang="tr-TR">
                <a:ea typeface="ＭＳ Ｐゴシック"/>
                <a:cs typeface="Arial"/>
              </a:rPr>
              <a:t> F1 </a:t>
            </a:r>
            <a:r>
              <a:rPr lang="tr-TR" err="1">
                <a:ea typeface="ＭＳ Ｐゴシック"/>
                <a:cs typeface="Arial"/>
              </a:rPr>
              <a:t>and</a:t>
            </a:r>
            <a:r>
              <a:rPr lang="tr-TR">
                <a:ea typeface="ＭＳ Ｐゴシック"/>
                <a:cs typeface="Arial"/>
              </a:rPr>
              <a:t> F2 </a:t>
            </a:r>
            <a:r>
              <a:rPr lang="en-US">
                <a:ea typeface="ＭＳ Ｐゴシック"/>
                <a:cs typeface="Arial"/>
              </a:rPr>
              <a:t> </a:t>
            </a:r>
            <a:endParaRPr lang="tr-TR">
              <a:ea typeface="ＭＳ Ｐゴシック"/>
              <a:cs typeface="Arial"/>
            </a:endParaRPr>
          </a:p>
          <a:p>
            <a:pPr marL="285750" indent="-285750">
              <a:buFont typeface="Arial"/>
            </a:pPr>
            <a:r>
              <a:rPr lang="en-US">
                <a:ea typeface="ＭＳ Ｐゴシック"/>
                <a:cs typeface="Arial"/>
              </a:rPr>
              <a:t>Output: </a:t>
            </a:r>
            <a:r>
              <a:rPr lang="en-GB">
                <a:ea typeface="ＭＳ Ｐゴシック"/>
              </a:rPr>
              <a:t>Predictions (</a:t>
            </a:r>
            <a:r>
              <a:rPr lang="en-GB" err="1">
                <a:ea typeface="ＭＳ Ｐゴシック"/>
              </a:rPr>
              <a:t>y_pred</a:t>
            </a:r>
            <a:r>
              <a:rPr lang="en-GB">
                <a:ea typeface="ＭＳ Ｐゴシック"/>
              </a:rPr>
              <a:t>)</a:t>
            </a:r>
            <a:r>
              <a:rPr lang="tr-TR">
                <a:ea typeface="ＭＳ Ｐゴシック"/>
              </a:rPr>
              <a:t> size [N, C]</a:t>
            </a:r>
            <a:endParaRPr lang="en-US">
              <a:ea typeface="ＭＳ Ｐゴシック"/>
              <a:cs typeface="Arial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A8620-5FC9-888D-B011-29FBBF9CCA1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7BDDEFD-4FCF-7348-AEF1-A537DD785750}" type="datetime4">
              <a:rPr lang="en-US" smtClean="0"/>
              <a:t>April 24, 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11B71A-41F4-5DA0-1F8D-51C0A4FBF9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Computer Aided Medical Procedures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9CA305-610B-F5F4-59A3-9731D8596A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Slide </a:t>
            </a:r>
            <a:fld id="{E27654B9-2CBC-E046-9B7E-70345D26D3AC}" type="slidenum">
              <a:rPr lang="en-US" smtClean="0"/>
              <a:t>13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99E6FD4-90EB-6F81-E663-B8FB5E6DF7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8151" y="2056170"/>
            <a:ext cx="3180085" cy="73321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BF8DA7FA-7F62-6EFA-B8EB-E91A7D54D6C8}"/>
              </a:ext>
            </a:extLst>
          </p:cNvPr>
          <p:cNvSpPr/>
          <p:nvPr/>
        </p:nvSpPr>
        <p:spPr>
          <a:xfrm>
            <a:off x="7972509" y="2167147"/>
            <a:ext cx="349175" cy="51062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A83996C-5695-34D5-6C77-7FBE5AAA430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76400" y="3704578"/>
            <a:ext cx="1385162" cy="1038872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D69E219F-7F9D-0DDF-2CB5-6345F428ECC6}"/>
              </a:ext>
            </a:extLst>
          </p:cNvPr>
          <p:cNvGrpSpPr/>
          <p:nvPr/>
        </p:nvGrpSpPr>
        <p:grpSpPr>
          <a:xfrm>
            <a:off x="2961767" y="2503357"/>
            <a:ext cx="5115434" cy="2182943"/>
            <a:chOff x="2434680" y="2753446"/>
            <a:chExt cx="4626663" cy="194310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9F97280-E232-E42B-F491-9BA53DC863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71913" t="527" r="-8772" b="-527"/>
            <a:stretch/>
          </p:blipFill>
          <p:spPr>
            <a:xfrm>
              <a:off x="2434680" y="2753446"/>
              <a:ext cx="3106333" cy="1943100"/>
            </a:xfrm>
            <a:prstGeom prst="rect">
              <a:avLst/>
            </a:prstGeom>
          </p:spPr>
        </p:pic>
        <p:sp>
          <p:nvSpPr>
            <p:cNvPr id="17" name="Arrow: Right 16">
              <a:extLst>
                <a:ext uri="{FF2B5EF4-FFF2-40B4-BE49-F238E27FC236}">
                  <a16:creationId xmlns:a16="http://schemas.microsoft.com/office/drawing/2014/main" id="{432BE065-DB2B-F247-785C-9A7562352480}"/>
                </a:ext>
              </a:extLst>
            </p:cNvPr>
            <p:cNvSpPr/>
            <p:nvPr/>
          </p:nvSpPr>
          <p:spPr>
            <a:xfrm>
              <a:off x="4876800" y="3586337"/>
              <a:ext cx="597108" cy="277318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541249D-8C13-F46D-ED37-FDDEFC62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58786" y="3471171"/>
              <a:ext cx="955963" cy="419909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65EAF16-C9B6-DF22-D260-7FA69D71E8B1}"/>
                </a:ext>
              </a:extLst>
            </p:cNvPr>
            <p:cNvSpPr txBox="1"/>
            <p:nvPr/>
          </p:nvSpPr>
          <p:spPr>
            <a:xfrm>
              <a:off x="5426600" y="3830904"/>
              <a:ext cx="16347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tr-TR" sz="1200"/>
                <a:t>Class </a:t>
              </a:r>
              <a:r>
                <a:rPr lang="tr-TR" sz="1200" err="1"/>
                <a:t>probability</a:t>
              </a:r>
              <a:r>
                <a:rPr lang="tr-TR" sz="1200"/>
                <a:t> </a:t>
              </a:r>
              <a:r>
                <a:rPr lang="tr-TR" sz="1200" err="1"/>
                <a:t>vector</a:t>
              </a:r>
              <a:endParaRPr lang="en-US" sz="1200"/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C9A02A33-B1C3-10FB-79FF-BABF0E6FB2F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5408" r="58934"/>
          <a:stretch/>
        </p:blipFill>
        <p:spPr>
          <a:xfrm>
            <a:off x="2086703" y="2233936"/>
            <a:ext cx="476878" cy="1943100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C6CDEDD-DB30-0F8F-8DAB-CF8C167287C2}"/>
              </a:ext>
            </a:extLst>
          </p:cNvPr>
          <p:cNvCxnSpPr>
            <a:cxnSpLocks/>
            <a:stCxn id="8" idx="4"/>
          </p:cNvCxnSpPr>
          <p:nvPr/>
        </p:nvCxnSpPr>
        <p:spPr>
          <a:xfrm flipH="1">
            <a:off x="4139701" y="2703454"/>
            <a:ext cx="4007396" cy="25649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9075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DF276-3F6A-CB08-1EDD-59850A7C1A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Preliminary </a:t>
            </a:r>
            <a:r>
              <a:rPr lang="tr-TR" err="1"/>
              <a:t>Results</a:t>
            </a:r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54A9377-F68A-E4D0-FF33-76B518212F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32311" y="1843670"/>
            <a:ext cx="3544889" cy="2835912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22EDB1-F59D-6C21-C1DA-6412D26DFCB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7BDDEFD-4FCF-7348-AEF1-A537DD785750}" type="datetime4">
              <a:rPr lang="en-US" smtClean="0"/>
              <a:t>April 24, 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889624-04F5-1F42-5147-7DED55B9BB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Computer Aided Medical Procedures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C2111B-8E7A-798B-349F-060B30C877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Slide </a:t>
            </a:r>
            <a:fld id="{E27654B9-2CBC-E046-9B7E-70345D26D3AC}" type="slidenum">
              <a:rPr lang="en-US" smtClean="0"/>
              <a:t>14</a:t>
            </a:fld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604CBCC-3181-F5D6-2F2E-9C92E13047B5}"/>
              </a:ext>
            </a:extLst>
          </p:cNvPr>
          <p:cNvGrpSpPr/>
          <p:nvPr/>
        </p:nvGrpSpPr>
        <p:grpSpPr>
          <a:xfrm>
            <a:off x="7570433" y="1951394"/>
            <a:ext cx="1425771" cy="488323"/>
            <a:chOff x="1493306" y="1356898"/>
            <a:chExt cx="1702718" cy="669764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3199EBCE-66E4-5DAC-E03E-693322201EB5}"/>
                </a:ext>
              </a:extLst>
            </p:cNvPr>
            <p:cNvSpPr/>
            <p:nvPr/>
          </p:nvSpPr>
          <p:spPr>
            <a:xfrm>
              <a:off x="1493306" y="1435100"/>
              <a:ext cx="218654" cy="218440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10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70A97DB-698C-A5C2-C0DE-CAFAE085B9CF}"/>
                </a:ext>
              </a:extLst>
            </p:cNvPr>
            <p:cNvSpPr txBox="1"/>
            <p:nvPr/>
          </p:nvSpPr>
          <p:spPr>
            <a:xfrm>
              <a:off x="1894066" y="1356898"/>
              <a:ext cx="130195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tr-TR" sz="1100" err="1"/>
                <a:t>Predictect</a:t>
              </a:r>
              <a:r>
                <a:rPr lang="tr-TR" sz="1100"/>
                <a:t> </a:t>
              </a:r>
              <a:r>
                <a:rPr lang="tr-TR" sz="1100" err="1"/>
                <a:t>correctly</a:t>
              </a:r>
              <a:endParaRPr lang="en-US" sz="110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AD2A451-6C9B-9125-9C62-0431D3565C10}"/>
                </a:ext>
              </a:extLst>
            </p:cNvPr>
            <p:cNvSpPr/>
            <p:nvPr/>
          </p:nvSpPr>
          <p:spPr>
            <a:xfrm>
              <a:off x="1493306" y="1808222"/>
              <a:ext cx="218654" cy="21844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100">
                <a:solidFill>
                  <a:srgbClr val="FF0000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B153A68-023E-55FB-7EE6-7672DBBB3C6D}"/>
                </a:ext>
              </a:extLst>
            </p:cNvPr>
            <p:cNvSpPr txBox="1"/>
            <p:nvPr/>
          </p:nvSpPr>
          <p:spPr>
            <a:xfrm>
              <a:off x="1894066" y="1729921"/>
              <a:ext cx="91082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tr-TR" sz="1100" err="1"/>
                <a:t>Misclassified</a:t>
              </a:r>
              <a:endParaRPr lang="en-US" sz="1100"/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0C05C7FA-778A-1C8B-F729-96F9DECB8BC1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39262" y="1923729"/>
            <a:ext cx="3759628" cy="2819721"/>
          </a:xfrm>
          <a:prstGeom prst="rect">
            <a:avLst/>
          </a:prstGeom>
        </p:spPr>
      </p:pic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84A59FE1-EBA5-BC01-09CC-FE6D0A3C62A5}"/>
              </a:ext>
            </a:extLst>
          </p:cNvPr>
          <p:cNvSpPr txBox="1">
            <a:spLocks/>
          </p:cNvSpPr>
          <p:nvPr/>
        </p:nvSpPr>
        <p:spPr bwMode="auto">
          <a:xfrm>
            <a:off x="358776" y="800100"/>
            <a:ext cx="8785224" cy="1390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2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rgbClr val="333333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rgbClr val="333333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333333"/>
                </a:solidFill>
                <a:latin typeface="+mn-lt"/>
                <a:ea typeface="ＭＳ Ｐゴシック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rgbClr val="333333"/>
                </a:solidFill>
                <a:latin typeface="+mn-lt"/>
                <a:ea typeface="ＭＳ Ｐゴシック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rgbClr val="333333"/>
                </a:solidFill>
                <a:latin typeface="+mn-lt"/>
                <a:ea typeface="ＭＳ Ｐゴシック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rgbClr val="333333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rgbClr val="333333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rgbClr val="333333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rgbClr val="333333"/>
                </a:solidFill>
                <a:latin typeface="+mn-lt"/>
              </a:defRPr>
            </a:lvl9pPr>
          </a:lstStyle>
          <a:p>
            <a:pPr defTabSz="914400">
              <a:buFontTx/>
              <a:buNone/>
            </a:pPr>
            <a:r>
              <a:rPr lang="tr-TR" b="1" kern="0" err="1">
                <a:ea typeface="+mn-lt"/>
                <a:cs typeface="+mn-lt"/>
              </a:rPr>
              <a:t>Key</a:t>
            </a:r>
            <a:r>
              <a:rPr lang="tr-TR" b="1" kern="0">
                <a:ea typeface="+mn-lt"/>
                <a:cs typeface="+mn-lt"/>
              </a:rPr>
              <a:t> </a:t>
            </a:r>
            <a:r>
              <a:rPr lang="tr-TR" b="1" kern="0" err="1">
                <a:ea typeface="+mn-lt"/>
                <a:cs typeface="+mn-lt"/>
              </a:rPr>
              <a:t>observations</a:t>
            </a:r>
            <a:r>
              <a:rPr lang="en-US" b="1" kern="0">
                <a:ea typeface="+mn-lt"/>
                <a:cs typeface="+mn-lt"/>
              </a:rPr>
              <a:t>:</a:t>
            </a:r>
            <a:endParaRPr lang="tr-TR" b="1" kern="0">
              <a:ea typeface="+mn-lt"/>
              <a:cs typeface="+mn-lt"/>
            </a:endParaRPr>
          </a:p>
          <a:p>
            <a:pPr defTabSz="914400">
              <a:buFont typeface="Arial"/>
            </a:pPr>
            <a:r>
              <a:rPr lang="tr-TR" kern="0" err="1">
                <a:ea typeface="+mn-lt"/>
                <a:cs typeface="+mn-lt"/>
              </a:rPr>
              <a:t>Diagonal</a:t>
            </a:r>
            <a:r>
              <a:rPr lang="tr-TR" kern="0">
                <a:ea typeface="+mn-lt"/>
                <a:cs typeface="+mn-lt"/>
              </a:rPr>
              <a:t> </a:t>
            </a:r>
            <a:r>
              <a:rPr lang="tr-TR" kern="0" err="1">
                <a:ea typeface="+mn-lt"/>
                <a:cs typeface="+mn-lt"/>
              </a:rPr>
              <a:t>elements</a:t>
            </a:r>
            <a:r>
              <a:rPr lang="tr-TR" kern="0">
                <a:ea typeface="+mn-lt"/>
                <a:cs typeface="+mn-lt"/>
              </a:rPr>
              <a:t>: self </a:t>
            </a:r>
            <a:r>
              <a:rPr lang="tr-TR" kern="0" err="1">
                <a:ea typeface="+mn-lt"/>
                <a:cs typeface="+mn-lt"/>
              </a:rPr>
              <a:t>loops</a:t>
            </a:r>
            <a:endParaRPr lang="tr-TR" kern="0">
              <a:ea typeface="+mn-lt"/>
              <a:cs typeface="+mn-lt"/>
            </a:endParaRPr>
          </a:p>
          <a:p>
            <a:pPr defTabSz="914400">
              <a:buFont typeface="Arial"/>
            </a:pPr>
            <a:r>
              <a:rPr lang="tr-TR" kern="0" err="1">
                <a:ea typeface="+mn-lt"/>
                <a:cs typeface="+mn-lt"/>
              </a:rPr>
              <a:t>Nondiagonal</a:t>
            </a:r>
            <a:r>
              <a:rPr lang="tr-TR" kern="0">
                <a:ea typeface="+mn-lt"/>
                <a:cs typeface="+mn-lt"/>
              </a:rPr>
              <a:t> </a:t>
            </a:r>
            <a:r>
              <a:rPr lang="tr-TR" kern="0" err="1">
                <a:ea typeface="+mn-lt"/>
                <a:cs typeface="+mn-lt"/>
              </a:rPr>
              <a:t>elements</a:t>
            </a:r>
            <a:r>
              <a:rPr lang="tr-TR" kern="0">
                <a:ea typeface="+mn-lt"/>
                <a:cs typeface="+mn-lt"/>
              </a:rPr>
              <a:t>: </a:t>
            </a:r>
            <a:r>
              <a:rPr lang="tr-TR" kern="0" err="1">
                <a:ea typeface="+mn-lt"/>
                <a:cs typeface="+mn-lt"/>
              </a:rPr>
              <a:t>connections</a:t>
            </a:r>
            <a:r>
              <a:rPr lang="en-GB">
                <a:ea typeface="ＭＳ Ｐゴシック"/>
              </a:rPr>
              <a:t> between </a:t>
            </a:r>
            <a:r>
              <a:rPr lang="tr-TR" err="1">
                <a:ea typeface="ＭＳ Ｐゴシック"/>
              </a:rPr>
              <a:t>patients</a:t>
            </a:r>
            <a:r>
              <a:rPr lang="tr-TR">
                <a:ea typeface="ＭＳ Ｐゴシック"/>
              </a:rPr>
              <a:t> </a:t>
            </a:r>
            <a:r>
              <a:rPr lang="tr-TR" sz="1600">
                <a:ea typeface="ＭＳ Ｐゴシック"/>
              </a:rPr>
              <a:t>-&gt; </a:t>
            </a:r>
            <a:r>
              <a:rPr lang="tr-TR" sz="1600" err="1">
                <a:ea typeface="ＭＳ Ｐゴシック"/>
              </a:rPr>
              <a:t>potential</a:t>
            </a:r>
            <a:r>
              <a:rPr lang="tr-TR" sz="1600">
                <a:ea typeface="ＭＳ Ｐゴシック"/>
              </a:rPr>
              <a:t> </a:t>
            </a:r>
            <a:r>
              <a:rPr lang="tr-TR" sz="1600" err="1">
                <a:ea typeface="ＭＳ Ｐゴシック"/>
              </a:rPr>
              <a:t>communities</a:t>
            </a:r>
            <a:endParaRPr lang="tr-TR" kern="0">
              <a:ea typeface="ＭＳ Ｐゴシック"/>
              <a:cs typeface="+mn-lt"/>
            </a:endParaRPr>
          </a:p>
          <a:p>
            <a:pPr defTabSz="914400">
              <a:buFont typeface="Arial"/>
            </a:pPr>
            <a:endParaRPr lang="tr-TR" kern="0">
              <a:cs typeface="Arial"/>
            </a:endParaRPr>
          </a:p>
          <a:p>
            <a:pPr defTabSz="914400">
              <a:buFont typeface="Arial"/>
            </a:pPr>
            <a:r>
              <a:rPr lang="tr-TR" kern="0" err="1">
                <a:ea typeface="ＭＳ Ｐゴシック"/>
                <a:cs typeface="Arial"/>
              </a:rPr>
              <a:t>Only</a:t>
            </a:r>
            <a:r>
              <a:rPr lang="tr-TR" kern="0">
                <a:ea typeface="ＭＳ Ｐゴシック"/>
                <a:cs typeface="Arial"/>
              </a:rPr>
              <a:t> 1 </a:t>
            </a:r>
            <a:r>
              <a:rPr lang="tr-TR" kern="0" err="1">
                <a:ea typeface="ＭＳ Ｐゴシック"/>
                <a:cs typeface="Arial"/>
              </a:rPr>
              <a:t>correct</a:t>
            </a:r>
            <a:r>
              <a:rPr lang="tr-TR" kern="0">
                <a:ea typeface="ＭＳ Ｐゴシック"/>
                <a:cs typeface="Arial"/>
              </a:rPr>
              <a:t> </a:t>
            </a:r>
            <a:r>
              <a:rPr lang="tr-TR" kern="0" err="1">
                <a:ea typeface="ＭＳ Ｐゴシック"/>
                <a:cs typeface="Arial"/>
              </a:rPr>
              <a:t>prediction</a:t>
            </a:r>
            <a:r>
              <a:rPr lang="tr-TR" kern="0">
                <a:ea typeface="ＭＳ Ｐゴシック"/>
                <a:cs typeface="Arial"/>
              </a:rPr>
              <a:t> of </a:t>
            </a:r>
            <a:r>
              <a:rPr lang="tr-TR" kern="0" err="1">
                <a:ea typeface="ＭＳ Ｐゴシック"/>
                <a:cs typeface="Arial"/>
              </a:rPr>
              <a:t>true</a:t>
            </a:r>
            <a:r>
              <a:rPr lang="tr-TR" kern="0">
                <a:ea typeface="ＭＳ Ｐゴシック"/>
                <a:cs typeface="Arial"/>
              </a:rPr>
              <a:t> gene</a:t>
            </a:r>
          </a:p>
          <a:p>
            <a:pPr defTabSz="914400">
              <a:buFont typeface="Arial"/>
            </a:pPr>
            <a:r>
              <a:rPr lang="tr-TR" kern="0" err="1">
                <a:ea typeface="ＭＳ Ｐゴシック"/>
                <a:cs typeface="Arial"/>
              </a:rPr>
              <a:t>Initial</a:t>
            </a:r>
            <a:r>
              <a:rPr lang="tr-TR" kern="0">
                <a:ea typeface="ＭＳ Ｐゴシック"/>
                <a:cs typeface="Arial"/>
              </a:rPr>
              <a:t> model </a:t>
            </a:r>
            <a:r>
              <a:rPr lang="tr-TR" kern="0" err="1">
                <a:ea typeface="ＭＳ Ｐゴシック"/>
                <a:cs typeface="Arial"/>
              </a:rPr>
              <a:t>struggles</a:t>
            </a:r>
            <a:r>
              <a:rPr lang="tr-TR" kern="0">
                <a:ea typeface="ＭＳ Ｐゴシック"/>
                <a:cs typeface="Arial"/>
              </a:rPr>
              <a:t> </a:t>
            </a:r>
            <a:r>
              <a:rPr lang="tr-TR" kern="0" err="1">
                <a:ea typeface="ＭＳ Ｐゴシック"/>
                <a:cs typeface="Arial"/>
              </a:rPr>
              <a:t>to</a:t>
            </a:r>
            <a:r>
              <a:rPr lang="tr-TR" kern="0">
                <a:ea typeface="ＭＳ Ｐゴシック"/>
                <a:cs typeface="Arial"/>
              </a:rPr>
              <a:t> </a:t>
            </a:r>
            <a:r>
              <a:rPr lang="tr-TR" kern="0" err="1">
                <a:ea typeface="ＭＳ Ｐゴシック"/>
                <a:cs typeface="Arial"/>
              </a:rPr>
              <a:t>learn</a:t>
            </a:r>
            <a:r>
              <a:rPr lang="tr-TR" kern="0">
                <a:ea typeface="ＭＳ Ｐゴシック"/>
                <a:cs typeface="Arial"/>
              </a:rPr>
              <a:t> </a:t>
            </a:r>
            <a:r>
              <a:rPr lang="tr-TR" kern="0" err="1">
                <a:ea typeface="ＭＳ Ｐゴシック"/>
                <a:cs typeface="Arial"/>
              </a:rPr>
              <a:t>effectively</a:t>
            </a:r>
            <a:endParaRPr lang="en-US" kern="0">
              <a:ea typeface="ＭＳ Ｐゴシック"/>
              <a:cs typeface="Arial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E732349-3F7C-84AE-9259-FA75A595569D}"/>
              </a:ext>
            </a:extLst>
          </p:cNvPr>
          <p:cNvSpPr txBox="1"/>
          <p:nvPr/>
        </p:nvSpPr>
        <p:spPr>
          <a:xfrm>
            <a:off x="3098488" y="525858"/>
            <a:ext cx="28676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b="1">
                <a:solidFill>
                  <a:srgbClr val="FF0000"/>
                </a:solidFill>
              </a:rPr>
              <a:t>No </a:t>
            </a:r>
            <a:r>
              <a:rPr lang="tr-TR" b="1" err="1">
                <a:solidFill>
                  <a:srgbClr val="FF0000"/>
                </a:solidFill>
              </a:rPr>
              <a:t>knowledge</a:t>
            </a:r>
            <a:r>
              <a:rPr lang="tr-TR" b="1">
                <a:solidFill>
                  <a:srgbClr val="FF0000"/>
                </a:solidFill>
              </a:rPr>
              <a:t> </a:t>
            </a:r>
            <a:r>
              <a:rPr lang="tr-TR" b="1" err="1">
                <a:solidFill>
                  <a:srgbClr val="FF0000"/>
                </a:solidFill>
              </a:rPr>
              <a:t>discovery</a:t>
            </a:r>
            <a:r>
              <a:rPr lang="tr-TR" b="1">
                <a:solidFill>
                  <a:srgbClr val="FF0000"/>
                </a:solidFill>
              </a:rPr>
              <a:t> yet</a:t>
            </a:r>
            <a:endParaRPr lang="en-US" b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4624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546DF-B25A-E4C8-60D7-A7BDE3461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UM Neue Helvetica 55 Regular"/>
                <a:ea typeface="+mj-lt"/>
                <a:cs typeface="+mj-lt"/>
              </a:rPr>
              <a:t>Requirement</a:t>
            </a:r>
            <a:endParaRPr lang="en-US">
              <a:solidFill>
                <a:srgbClr val="000000"/>
              </a:solidFill>
              <a:latin typeface="TUM Neue Helvetica 55 Regular"/>
              <a:ea typeface="+mj-lt"/>
              <a:cs typeface="+mj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3FB339-17E7-9238-7A61-AFA30AF505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b="1">
                <a:ea typeface="+mn-lt"/>
                <a:cs typeface="+mn-lt"/>
              </a:rPr>
              <a:t>Dataset:</a:t>
            </a:r>
            <a:endParaRPr lang="en-US"/>
          </a:p>
          <a:p>
            <a:pPr marL="0" indent="0">
              <a:buNone/>
            </a:pPr>
            <a:r>
              <a:rPr lang="en-US" b="1">
                <a:ea typeface="ＭＳ Ｐゴシック"/>
              </a:rPr>
              <a:t>Training dataset: </a:t>
            </a:r>
            <a:r>
              <a:rPr lang="tr-TR" b="1">
                <a:ea typeface="ＭＳ Ｐゴシック"/>
              </a:rPr>
              <a:t>P</a:t>
            </a:r>
            <a:r>
              <a:rPr lang="en-US" b="1" err="1">
                <a:ea typeface="ＭＳ Ｐゴシック"/>
              </a:rPr>
              <a:t>atients</a:t>
            </a:r>
            <a:endParaRPr lang="en-US" b="1">
              <a:cs typeface="Arial"/>
            </a:endParaRPr>
          </a:p>
          <a:p>
            <a:pPr lvl="1">
              <a:buFont typeface="Wingdings"/>
              <a:buChar char="§"/>
            </a:pPr>
            <a:endParaRPr lang="en-US" sz="3200" b="1">
              <a:cs typeface="Arial"/>
            </a:endParaRPr>
          </a:p>
          <a:p>
            <a:pPr marL="0" indent="0">
              <a:buNone/>
            </a:pPr>
            <a:endParaRPr lang="en-US" b="1"/>
          </a:p>
          <a:p>
            <a:pPr marL="0" indent="0">
              <a:buNone/>
            </a:pP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C28F67-51CC-9C61-F5A4-FFC8F4DBE1F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7BDDEFD-4FCF-7348-AEF1-A537DD785750}" type="datetime4">
              <a:rPr lang="en-US" smtClean="0"/>
              <a:t>April 24, 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FDE675-380A-606F-0B44-98E8E8FD86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Computer Aided Medical Procedures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58AD57-BEF9-3100-A81F-6F7F9BF2E8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Slide </a:t>
            </a:r>
            <a:fld id="{E27654B9-2CBC-E046-9B7E-70345D26D3AC}" type="slidenum">
              <a:rPr lang="en-US" smtClean="0"/>
              <a:t>15</a:t>
            </a:fld>
            <a:endParaRPr lang="en-US"/>
          </a:p>
        </p:txBody>
      </p:sp>
      <p:pic>
        <p:nvPicPr>
          <p:cNvPr id="9" name="Picture 8" descr="A blue square with a magnifying glass and a number&#10;&#10;Description automatically generated">
            <a:extLst>
              <a:ext uri="{FF2B5EF4-FFF2-40B4-BE49-F238E27FC236}">
                <a16:creationId xmlns:a16="http://schemas.microsoft.com/office/drawing/2014/main" id="{ABC622D7-345A-9AF0-4051-E24A0E12B0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216" y="1969254"/>
            <a:ext cx="8867883" cy="1487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6938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997B8-064F-6626-D622-91395E1FC4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/>
              </a:rPr>
              <a:t>Milestones</a:t>
            </a:r>
            <a:r>
              <a:rPr lang="tr-TR">
                <a:ea typeface="ＭＳ Ｐゴシック"/>
              </a:rPr>
              <a:t> &amp; </a:t>
            </a:r>
            <a:r>
              <a:rPr lang="tr-TR" err="1">
                <a:ea typeface="ＭＳ Ｐゴシック"/>
              </a:rPr>
              <a:t>Timeline</a:t>
            </a:r>
            <a:endParaRPr lang="en-US" err="1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78AE1F-92CC-C4E6-2364-5AE8D277489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7BDDEFD-4FCF-7348-AEF1-A537DD785750}" type="datetime4">
              <a:rPr lang="en-US" smtClean="0"/>
              <a:t>April 24, 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1880E2-27C6-A6B6-8E44-6E6F869CC3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Computer Aided Medical Procedures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C3092C-60CF-C367-F0A2-3B8D5A8B42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Slide </a:t>
            </a:r>
            <a:fld id="{E27654B9-2CBC-E046-9B7E-70345D26D3AC}" type="slidenum">
              <a:rPr lang="en-US" smtClean="0"/>
              <a:t>16</a:t>
            </a:fld>
            <a:endParaRPr lang="en-US"/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EDDA345B-1070-3FBB-3ABE-BE16FCD7F7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7634" y="1324018"/>
            <a:ext cx="8887146" cy="2492254"/>
          </a:xfrm>
        </p:spPr>
      </p:pic>
    </p:spTree>
    <p:extLst>
      <p:ext uri="{BB962C8B-B14F-4D97-AF65-F5344CB8AC3E}">
        <p14:creationId xmlns:p14="http://schemas.microsoft.com/office/powerpoint/2010/main" val="12946066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FC4001-83AE-58B3-7D8A-2B5CC15FF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/>
              </a:rPr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F0D5E5-1E2E-3FED-B578-25ECE31EA7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b="1" err="1">
                <a:ea typeface="ＭＳ Ｐゴシック"/>
              </a:rPr>
              <a:t>Reality</a:t>
            </a:r>
            <a:r>
              <a:rPr lang="tr-TR" b="1">
                <a:ea typeface="ＭＳ Ｐゴシック"/>
              </a:rPr>
              <a:t>:</a:t>
            </a:r>
            <a:r>
              <a:rPr lang="tr-TR">
                <a:ea typeface="ＭＳ Ｐゴシック"/>
              </a:rPr>
              <a:t> </a:t>
            </a:r>
            <a:r>
              <a:rPr lang="tr-TR" err="1">
                <a:ea typeface="ＭＳ Ｐゴシック"/>
              </a:rPr>
              <a:t>Rare</a:t>
            </a:r>
            <a:r>
              <a:rPr lang="tr-TR">
                <a:ea typeface="ＭＳ Ｐゴシック"/>
              </a:rPr>
              <a:t> </a:t>
            </a:r>
            <a:r>
              <a:rPr lang="tr-TR" err="1">
                <a:ea typeface="ＭＳ Ｐゴシック"/>
              </a:rPr>
              <a:t>diseases</a:t>
            </a:r>
            <a:r>
              <a:rPr lang="tr-TR">
                <a:ea typeface="ＭＳ Ｐゴシック"/>
              </a:rPr>
              <a:t> </a:t>
            </a:r>
            <a:r>
              <a:rPr lang="tr-TR" err="1">
                <a:ea typeface="ＭＳ Ｐゴシック"/>
              </a:rPr>
              <a:t>are</a:t>
            </a:r>
            <a:r>
              <a:rPr lang="tr-TR">
                <a:ea typeface="ＭＳ Ｐゴシック"/>
              </a:rPr>
              <a:t> </a:t>
            </a:r>
            <a:r>
              <a:rPr lang="tr-TR" err="1">
                <a:ea typeface="ＭＳ Ｐゴシック"/>
              </a:rPr>
              <a:t>reality</a:t>
            </a:r>
            <a:r>
              <a:rPr lang="tr-TR">
                <a:ea typeface="ＭＳ Ｐゴシック"/>
              </a:rPr>
              <a:t> of </a:t>
            </a:r>
            <a:r>
              <a:rPr lang="tr-TR" err="1">
                <a:ea typeface="ＭＳ Ｐゴシック"/>
              </a:rPr>
              <a:t>our</a:t>
            </a:r>
            <a:r>
              <a:rPr lang="tr-TR">
                <a:ea typeface="ＭＳ Ｐゴシック"/>
              </a:rPr>
              <a:t> </a:t>
            </a:r>
            <a:r>
              <a:rPr lang="tr-TR" err="1">
                <a:ea typeface="ＭＳ Ｐゴシック"/>
              </a:rPr>
              <a:t>world</a:t>
            </a:r>
            <a:r>
              <a:rPr lang="tr-TR">
                <a:ea typeface="ＭＳ Ｐゴシック"/>
              </a:rPr>
              <a:t>.</a:t>
            </a:r>
          </a:p>
          <a:p>
            <a:r>
              <a:rPr lang="tr-TR" b="1" err="1">
                <a:ea typeface="ＭＳ Ｐゴシック"/>
              </a:rPr>
              <a:t>Goal</a:t>
            </a:r>
            <a:r>
              <a:rPr lang="tr-TR" b="1">
                <a:ea typeface="ＭＳ Ｐゴシック"/>
              </a:rPr>
              <a:t>:</a:t>
            </a:r>
            <a:r>
              <a:rPr lang="tr-TR">
                <a:ea typeface="ＭＳ Ｐゴシック"/>
              </a:rPr>
              <a:t> </a:t>
            </a:r>
            <a:r>
              <a:rPr lang="tr-TR" err="1">
                <a:ea typeface="ＭＳ Ｐゴシック"/>
              </a:rPr>
              <a:t>Our</a:t>
            </a:r>
            <a:r>
              <a:rPr lang="tr-TR">
                <a:ea typeface="ＭＳ Ｐゴシック"/>
              </a:rPr>
              <a:t> </a:t>
            </a:r>
            <a:r>
              <a:rPr lang="tr-TR" err="1">
                <a:ea typeface="ＭＳ Ｐゴシック"/>
              </a:rPr>
              <a:t>goal</a:t>
            </a:r>
            <a:r>
              <a:rPr lang="tr-TR">
                <a:ea typeface="ＭＳ Ｐゴシック"/>
              </a:rPr>
              <a:t> is </a:t>
            </a:r>
            <a:r>
              <a:rPr lang="tr-TR" err="1">
                <a:ea typeface="ＭＳ Ｐゴシック"/>
              </a:rPr>
              <a:t>to</a:t>
            </a:r>
            <a:r>
              <a:rPr lang="tr-TR">
                <a:ea typeface="ＭＳ Ｐゴシック"/>
              </a:rPr>
              <a:t> </a:t>
            </a:r>
            <a:r>
              <a:rPr lang="tr-TR" err="1">
                <a:ea typeface="ＭＳ Ｐゴシック"/>
              </a:rPr>
              <a:t>help</a:t>
            </a:r>
            <a:r>
              <a:rPr lang="tr-TR">
                <a:ea typeface="ＭＳ Ｐゴシック"/>
              </a:rPr>
              <a:t> </a:t>
            </a:r>
            <a:r>
              <a:rPr lang="tr-TR" err="1">
                <a:ea typeface="ＭＳ Ｐゴシック"/>
              </a:rPr>
              <a:t>medical</a:t>
            </a:r>
            <a:r>
              <a:rPr lang="tr-TR">
                <a:ea typeface="ＭＳ Ｐゴシック"/>
              </a:rPr>
              <a:t> </a:t>
            </a:r>
            <a:r>
              <a:rPr lang="tr-TR" err="1">
                <a:ea typeface="ＭＳ Ｐゴシック"/>
              </a:rPr>
              <a:t>professionals</a:t>
            </a:r>
            <a:r>
              <a:rPr lang="tr-TR">
                <a:ea typeface="ＭＳ Ｐゴシック"/>
              </a:rPr>
              <a:t> </a:t>
            </a:r>
            <a:r>
              <a:rPr lang="tr-TR" err="1">
                <a:ea typeface="ＭＳ Ｐゴシック"/>
              </a:rPr>
              <a:t>diagnose</a:t>
            </a:r>
            <a:r>
              <a:rPr lang="tr-TR">
                <a:ea typeface="ＭＳ Ｐゴシック"/>
              </a:rPr>
              <a:t> </a:t>
            </a:r>
            <a:r>
              <a:rPr lang="tr-TR" err="1">
                <a:ea typeface="ＭＳ Ｐゴシック"/>
              </a:rPr>
              <a:t>and</a:t>
            </a:r>
            <a:r>
              <a:rPr lang="tr-TR">
                <a:ea typeface="ＭＳ Ｐゴシック"/>
              </a:rPr>
              <a:t> </a:t>
            </a:r>
            <a:r>
              <a:rPr lang="tr-TR" err="1">
                <a:ea typeface="ＭＳ Ｐゴシック"/>
              </a:rPr>
              <a:t>give</a:t>
            </a:r>
            <a:r>
              <a:rPr lang="tr-TR">
                <a:ea typeface="ＭＳ Ｐゴシック"/>
              </a:rPr>
              <a:t> </a:t>
            </a:r>
            <a:r>
              <a:rPr lang="tr-TR" err="1">
                <a:ea typeface="ＭＳ Ｐゴシック"/>
              </a:rPr>
              <a:t>treatment</a:t>
            </a:r>
            <a:r>
              <a:rPr lang="tr-TR">
                <a:ea typeface="ＭＳ Ｐゴシック"/>
              </a:rPr>
              <a:t> </a:t>
            </a:r>
            <a:r>
              <a:rPr lang="tr-TR" err="1">
                <a:ea typeface="ＭＳ Ｐゴシック"/>
              </a:rPr>
              <a:t>better</a:t>
            </a:r>
            <a:r>
              <a:rPr lang="tr-TR">
                <a:ea typeface="ＭＳ Ｐゴシック"/>
              </a:rPr>
              <a:t>.</a:t>
            </a:r>
          </a:p>
          <a:p>
            <a:r>
              <a:rPr lang="tr-TR" b="1" err="1">
                <a:ea typeface="ＭＳ Ｐゴシック"/>
              </a:rPr>
              <a:t>Method</a:t>
            </a:r>
            <a:r>
              <a:rPr lang="tr-TR" b="1">
                <a:ea typeface="ＭＳ Ｐゴシック"/>
              </a:rPr>
              <a:t>:</a:t>
            </a:r>
            <a:r>
              <a:rPr lang="tr-TR">
                <a:ea typeface="ＭＳ Ｐゴシック"/>
              </a:rPr>
              <a:t> </a:t>
            </a:r>
            <a:r>
              <a:rPr lang="tr-TR" err="1">
                <a:ea typeface="ＭＳ Ｐゴシック"/>
              </a:rPr>
              <a:t>We</a:t>
            </a:r>
            <a:r>
              <a:rPr lang="tr-TR">
                <a:ea typeface="ＭＳ Ｐゴシック"/>
              </a:rPr>
              <a:t> </a:t>
            </a:r>
            <a:r>
              <a:rPr lang="tr-TR" err="1">
                <a:ea typeface="ＭＳ Ｐゴシック"/>
              </a:rPr>
              <a:t>propose</a:t>
            </a:r>
            <a:r>
              <a:rPr lang="tr-TR">
                <a:ea typeface="ＭＳ Ｐゴシック"/>
              </a:rPr>
              <a:t> a </a:t>
            </a:r>
            <a:r>
              <a:rPr lang="tr-TR" err="1">
                <a:ea typeface="ＭＳ Ｐゴシック"/>
              </a:rPr>
              <a:t>method</a:t>
            </a:r>
            <a:r>
              <a:rPr lang="tr-TR">
                <a:ea typeface="ＭＳ Ｐゴシック"/>
              </a:rPr>
              <a:t> </a:t>
            </a:r>
            <a:r>
              <a:rPr lang="tr-TR" err="1">
                <a:ea typeface="ＭＳ Ｐゴシック"/>
              </a:rPr>
              <a:t>to</a:t>
            </a:r>
            <a:r>
              <a:rPr lang="tr-TR">
                <a:ea typeface="ＭＳ Ｐゴシック"/>
              </a:rPr>
              <a:t> </a:t>
            </a:r>
            <a:r>
              <a:rPr lang="tr-TR" err="1">
                <a:ea typeface="ＭＳ Ｐゴシック"/>
              </a:rPr>
              <a:t>discover</a:t>
            </a:r>
            <a:r>
              <a:rPr lang="tr-TR">
                <a:ea typeface="ＭＳ Ｐゴシック"/>
              </a:rPr>
              <a:t> </a:t>
            </a:r>
            <a:r>
              <a:rPr lang="tr-TR" err="1">
                <a:ea typeface="ＭＳ Ｐゴシック"/>
              </a:rPr>
              <a:t>hidden</a:t>
            </a:r>
            <a:r>
              <a:rPr lang="tr-TR">
                <a:ea typeface="ＭＳ Ｐゴシック"/>
              </a:rPr>
              <a:t> </a:t>
            </a:r>
            <a:r>
              <a:rPr lang="tr-TR" err="1">
                <a:ea typeface="ＭＳ Ｐゴシック"/>
              </a:rPr>
              <a:t>knowledge</a:t>
            </a:r>
            <a:r>
              <a:rPr lang="tr-TR">
                <a:ea typeface="ＭＳ Ｐゴシック"/>
              </a:rPr>
              <a:t> </a:t>
            </a:r>
            <a:r>
              <a:rPr lang="tr-TR" err="1">
                <a:ea typeface="ＭＳ Ｐゴシック"/>
              </a:rPr>
              <a:t>using</a:t>
            </a:r>
            <a:r>
              <a:rPr lang="tr-TR">
                <a:ea typeface="ＭＳ Ｐゴシック"/>
              </a:rPr>
              <a:t> </a:t>
            </a:r>
            <a:r>
              <a:rPr lang="tr-TR" err="1">
                <a:ea typeface="ＭＳ Ｐゴシック"/>
              </a:rPr>
              <a:t>GiG</a:t>
            </a:r>
            <a:r>
              <a:rPr lang="tr-TR">
                <a:ea typeface="ＭＳ Ｐゴシック"/>
              </a:rPr>
              <a:t> </a:t>
            </a:r>
            <a:r>
              <a:rPr lang="tr-TR" err="1">
                <a:ea typeface="ＭＳ Ｐゴシック"/>
              </a:rPr>
              <a:t>framework</a:t>
            </a:r>
            <a:r>
              <a:rPr lang="tr-TR">
                <a:ea typeface="ＭＳ Ｐゴシック"/>
              </a:rPr>
              <a:t>.</a:t>
            </a:r>
          </a:p>
          <a:p>
            <a:r>
              <a:rPr lang="tr-TR" b="1" err="1">
                <a:ea typeface="ＭＳ Ｐゴシック"/>
              </a:rPr>
              <a:t>Findings</a:t>
            </a:r>
            <a:r>
              <a:rPr lang="tr-TR" b="1">
                <a:ea typeface="ＭＳ Ｐゴシック"/>
              </a:rPr>
              <a:t>:</a:t>
            </a:r>
            <a:r>
              <a:rPr lang="tr-TR">
                <a:ea typeface="ＭＳ Ｐゴシック"/>
              </a:rPr>
              <a:t> </a:t>
            </a:r>
            <a:r>
              <a:rPr lang="tr-TR" err="1">
                <a:ea typeface="ＭＳ Ｐゴシック"/>
              </a:rPr>
              <a:t>Initial</a:t>
            </a:r>
            <a:r>
              <a:rPr lang="tr-TR">
                <a:ea typeface="ＭＳ Ｐゴシック"/>
              </a:rPr>
              <a:t> </a:t>
            </a:r>
            <a:r>
              <a:rPr lang="tr-TR" err="1">
                <a:ea typeface="ＭＳ Ｐゴシック"/>
              </a:rPr>
              <a:t>findings</a:t>
            </a:r>
            <a:r>
              <a:rPr lang="tr-TR">
                <a:ea typeface="ＭＳ Ｐゴシック"/>
              </a:rPr>
              <a:t> </a:t>
            </a:r>
            <a:r>
              <a:rPr lang="tr-TR" err="1">
                <a:ea typeface="ＭＳ Ｐゴシック"/>
              </a:rPr>
              <a:t>show</a:t>
            </a:r>
            <a:r>
              <a:rPr lang="tr-TR">
                <a:ea typeface="ＭＳ Ｐゴシック"/>
              </a:rPr>
              <a:t> model </a:t>
            </a:r>
            <a:r>
              <a:rPr lang="tr-TR" err="1">
                <a:ea typeface="ＭＳ Ｐゴシック"/>
              </a:rPr>
              <a:t>parameters</a:t>
            </a:r>
            <a:r>
              <a:rPr lang="tr-TR">
                <a:ea typeface="ＭＳ Ｐゴシック"/>
              </a:rPr>
              <a:t> </a:t>
            </a:r>
            <a:r>
              <a:rPr lang="tr-TR" err="1">
                <a:ea typeface="ＭＳ Ｐゴシック"/>
              </a:rPr>
              <a:t>need</a:t>
            </a:r>
            <a:r>
              <a:rPr lang="tr-TR">
                <a:ea typeface="ＭＳ Ｐゴシック"/>
              </a:rPr>
              <a:t> </a:t>
            </a:r>
            <a:r>
              <a:rPr lang="tr-TR" err="1">
                <a:ea typeface="ＭＳ Ｐゴシック"/>
              </a:rPr>
              <a:t>significant</a:t>
            </a:r>
            <a:r>
              <a:rPr lang="tr-TR">
                <a:ea typeface="ＭＳ Ｐゴシック"/>
              </a:rPr>
              <a:t> </a:t>
            </a:r>
            <a:r>
              <a:rPr lang="tr-TR" err="1">
                <a:ea typeface="ＭＳ Ｐゴシック"/>
              </a:rPr>
              <a:t>improvement</a:t>
            </a:r>
            <a:r>
              <a:rPr lang="tr-TR">
                <a:ea typeface="ＭＳ Ｐゴシック"/>
              </a:rPr>
              <a:t>.</a:t>
            </a:r>
          </a:p>
          <a:p>
            <a:r>
              <a:rPr lang="tr-TR" b="1" err="1">
                <a:ea typeface="ＭＳ Ｐゴシック"/>
              </a:rPr>
              <a:t>Future</a:t>
            </a:r>
            <a:r>
              <a:rPr lang="tr-TR" b="1">
                <a:ea typeface="ＭＳ Ｐゴシック"/>
              </a:rPr>
              <a:t>:</a:t>
            </a:r>
            <a:r>
              <a:rPr lang="tr-TR">
                <a:ea typeface="ＭＳ Ｐゴシック"/>
              </a:rPr>
              <a:t> </a:t>
            </a:r>
            <a:r>
              <a:rPr lang="tr-TR" err="1">
                <a:ea typeface="ＭＳ Ｐゴシック"/>
              </a:rPr>
              <a:t>Next</a:t>
            </a:r>
            <a:r>
              <a:rPr lang="tr-TR">
                <a:ea typeface="ＭＳ Ｐゴシック"/>
              </a:rPr>
              <a:t> </a:t>
            </a:r>
            <a:r>
              <a:rPr lang="tr-TR" err="1">
                <a:ea typeface="ＭＳ Ｐゴシック"/>
              </a:rPr>
              <a:t>steps</a:t>
            </a:r>
            <a:r>
              <a:rPr lang="tr-TR">
                <a:ea typeface="ＭＳ Ｐゴシック"/>
              </a:rPr>
              <a:t> </a:t>
            </a:r>
            <a:r>
              <a:rPr lang="tr-TR" err="1">
                <a:ea typeface="ＭＳ Ｐゴシック"/>
              </a:rPr>
              <a:t>are</a:t>
            </a:r>
            <a:r>
              <a:rPr lang="tr-TR">
                <a:ea typeface="ＭＳ Ｐゴシック"/>
              </a:rPr>
              <a:t> </a:t>
            </a:r>
            <a:r>
              <a:rPr lang="tr-TR" err="1">
                <a:ea typeface="ＭＳ Ｐゴシック"/>
              </a:rPr>
              <a:t>improving</a:t>
            </a:r>
            <a:r>
              <a:rPr lang="tr-TR">
                <a:ea typeface="ＭＳ Ｐゴシック"/>
              </a:rPr>
              <a:t>, </a:t>
            </a:r>
            <a:r>
              <a:rPr lang="tr-TR" err="1">
                <a:ea typeface="ＭＳ Ｐゴシック"/>
              </a:rPr>
              <a:t>fine-tuning</a:t>
            </a:r>
            <a:r>
              <a:rPr lang="tr-TR">
                <a:ea typeface="ＭＳ Ｐゴシック"/>
              </a:rPr>
              <a:t> </a:t>
            </a:r>
            <a:r>
              <a:rPr lang="tr-TR" err="1">
                <a:ea typeface="ＭＳ Ｐゴシック"/>
              </a:rPr>
              <a:t>and</a:t>
            </a:r>
            <a:r>
              <a:rPr lang="tr-TR">
                <a:ea typeface="ＭＳ Ｐゴシック"/>
              </a:rPr>
              <a:t> </a:t>
            </a:r>
            <a:r>
              <a:rPr lang="tr-TR" err="1">
                <a:ea typeface="ＭＳ Ｐゴシック"/>
              </a:rPr>
              <a:t>testing</a:t>
            </a:r>
            <a:r>
              <a:rPr lang="tr-TR">
                <a:ea typeface="ＭＳ Ｐゴシック"/>
              </a:rPr>
              <a:t>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D846F6-77A9-37FE-0174-124EEB94CA6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7BDDEFD-4FCF-7348-AEF1-A537DD785750}" type="datetime4">
              <a:rPr lang="en-US" smtClean="0"/>
              <a:t>April 24, 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B8EAEB-88B9-7818-CA4F-EDF6E5912E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Computer Aided Medical Procedures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10892B-44AB-E805-31A6-B550340FCE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Slide </a:t>
            </a:r>
            <a:fld id="{E27654B9-2CBC-E046-9B7E-70345D26D3A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9427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6C8F0-DEA1-675E-9229-54067ED73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/>
              </a:rPr>
              <a:t>Q&amp;A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FDC0CB-3D0A-4850-794E-1525913F2C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ea typeface="ＭＳ Ｐゴシック"/>
              </a:rPr>
              <a:t>Thank you for your attention, do you have any questions?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52CFC0-34B2-91FD-EDFE-FF2AE7A164A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7BDDEFD-4FCF-7348-AEF1-A537DD785750}" type="datetime4">
              <a:rPr lang="en-US" smtClean="0"/>
              <a:t>April 24, 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6A5B62-4263-E7E0-0D1B-9BDBD8B932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Computer Aided Medical Procedures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959E01-6BA6-F157-7FEA-1B1D64985A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Slide </a:t>
            </a:r>
            <a:fld id="{E27654B9-2CBC-E046-9B7E-70345D26D3A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3881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D18DC-96BF-FCC6-CCB3-A2C1A07686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/>
              </a:rPr>
              <a:t>Technical Details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201F97-3F6E-D478-5EFB-C80F1F62C54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7BDDEFD-4FCF-7348-AEF1-A537DD785750}" type="datetime4">
              <a:rPr lang="en-US" smtClean="0"/>
              <a:t>April 24, 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012EF8-3A4D-B0F4-363F-B4FA71722A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Computer Aided Medical Procedures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264006-AA0A-7460-935D-42E19D0D08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Slide </a:t>
            </a:r>
            <a:fld id="{E27654B9-2CBC-E046-9B7E-70345D26D3AC}" type="slidenum">
              <a:rPr lang="en-US" smtClean="0"/>
              <a:t>19</a:t>
            </a:fld>
            <a:endParaRPr lang="en-US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0FF5CEEC-75B8-432C-E9CE-6086D7D612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200"/>
              <a:t>config = {</a:t>
            </a:r>
          </a:p>
          <a:p>
            <a:r>
              <a:rPr lang="en-US" sz="1200"/>
              <a:t>    "</a:t>
            </a:r>
            <a:r>
              <a:rPr lang="en-US" sz="1200" err="1"/>
              <a:t>node_level_module</a:t>
            </a:r>
            <a:r>
              <a:rPr lang="en-US" sz="1200"/>
              <a:t>": "GIN",</a:t>
            </a:r>
          </a:p>
          <a:p>
            <a:r>
              <a:rPr lang="en-US" sz="1200"/>
              <a:t>    "</a:t>
            </a:r>
            <a:r>
              <a:rPr lang="en-US" sz="1200" err="1"/>
              <a:t>num_node_features</a:t>
            </a:r>
            <a:r>
              <a:rPr lang="en-US" sz="1200"/>
              <a:t>": 7,</a:t>
            </a:r>
          </a:p>
          <a:p>
            <a:r>
              <a:rPr lang="en-US" sz="1200"/>
              <a:t>    "</a:t>
            </a:r>
            <a:r>
              <a:rPr lang="en-US" sz="1200" err="1"/>
              <a:t>node_layers</a:t>
            </a:r>
            <a:r>
              <a:rPr lang="en-US" sz="1200"/>
              <a:t>": [32, 16],</a:t>
            </a:r>
          </a:p>
          <a:p>
            <a:r>
              <a:rPr lang="en-US" sz="1200"/>
              <a:t>    "</a:t>
            </a:r>
            <a:r>
              <a:rPr lang="en-US" sz="1200" err="1"/>
              <a:t>node_level_hidden_layers_number</a:t>
            </a:r>
            <a:r>
              <a:rPr lang="en-US" sz="1200"/>
              <a:t>": </a:t>
            </a:r>
            <a:r>
              <a:rPr lang="en-US" sz="1200" err="1"/>
              <a:t>len</a:t>
            </a:r>
            <a:r>
              <a:rPr lang="en-US" sz="1200"/>
              <a:t>([32, 16]),  # Number of hidden layers</a:t>
            </a:r>
          </a:p>
          <a:p>
            <a:r>
              <a:rPr lang="en-US" sz="1200"/>
              <a:t>    "pooling": "mean",</a:t>
            </a:r>
          </a:p>
          <a:p>
            <a:r>
              <a:rPr lang="en-US" sz="1200"/>
              <a:t>    "</a:t>
            </a:r>
            <a:r>
              <a:rPr lang="en-US" sz="1200" err="1"/>
              <a:t>population_level_module</a:t>
            </a:r>
            <a:r>
              <a:rPr lang="en-US" sz="1200"/>
              <a:t>": "LGL",</a:t>
            </a:r>
          </a:p>
          <a:p>
            <a:r>
              <a:rPr lang="en-US" sz="1200"/>
              <a:t>    "</a:t>
            </a:r>
            <a:r>
              <a:rPr lang="en-US" sz="1200" err="1"/>
              <a:t>population_layers</a:t>
            </a:r>
            <a:r>
              <a:rPr lang="en-US" sz="1200"/>
              <a:t>": [16, 8],</a:t>
            </a:r>
          </a:p>
          <a:p>
            <a:r>
              <a:rPr lang="en-US" sz="1200"/>
              <a:t>    "temp": 0.5,</a:t>
            </a:r>
          </a:p>
          <a:p>
            <a:r>
              <a:rPr lang="en-US" sz="1200"/>
              <a:t>    "theta": 0.1,</a:t>
            </a:r>
          </a:p>
          <a:p>
            <a:r>
              <a:rPr lang="en-US" sz="1200"/>
              <a:t>    "</a:t>
            </a:r>
            <a:r>
              <a:rPr lang="en-US" sz="1200" err="1"/>
              <a:t>gnn_type</a:t>
            </a:r>
            <a:r>
              <a:rPr lang="en-US" sz="1200"/>
              <a:t>": "</a:t>
            </a:r>
            <a:r>
              <a:rPr lang="en-US" sz="1200" err="1"/>
              <a:t>GraphConv</a:t>
            </a:r>
            <a:r>
              <a:rPr lang="en-US" sz="1200"/>
              <a:t>",</a:t>
            </a:r>
          </a:p>
          <a:p>
            <a:r>
              <a:rPr lang="en-US" sz="1200"/>
              <a:t>    "</a:t>
            </a:r>
            <a:r>
              <a:rPr lang="en-US" sz="1200" err="1"/>
              <a:t>gnn_layers</a:t>
            </a:r>
            <a:r>
              <a:rPr lang="en-US" sz="1200"/>
              <a:t>": [8],</a:t>
            </a:r>
          </a:p>
          <a:p>
            <a:r>
              <a:rPr lang="en-US" sz="1200"/>
              <a:t>    "</a:t>
            </a:r>
            <a:r>
              <a:rPr lang="en-US" sz="1200" err="1"/>
              <a:t>gnn_aggr</a:t>
            </a:r>
            <a:r>
              <a:rPr lang="en-US" sz="1200"/>
              <a:t>": "mean",</a:t>
            </a:r>
          </a:p>
          <a:p>
            <a:r>
              <a:rPr lang="en-US" sz="1200"/>
              <a:t>    "</a:t>
            </a:r>
            <a:r>
              <a:rPr lang="en-US" sz="1200" err="1"/>
              <a:t>classifier_layers</a:t>
            </a:r>
            <a:r>
              <a:rPr lang="en-US" sz="1200"/>
              <a:t>": [8],</a:t>
            </a:r>
          </a:p>
          <a:p>
            <a:r>
              <a:rPr lang="en-US" sz="1200"/>
              <a:t>    "</a:t>
            </a:r>
            <a:r>
              <a:rPr lang="en-US" sz="1200" err="1"/>
              <a:t>output_dim</a:t>
            </a:r>
            <a:r>
              <a:rPr lang="en-US" sz="1200"/>
              <a:t>": 2405,</a:t>
            </a:r>
          </a:p>
          <a:p>
            <a:r>
              <a:rPr lang="en-US" sz="120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716747800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D24FF6-AD48-7586-595F-A42E8B7319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err="1"/>
              <a:t>Table</a:t>
            </a:r>
            <a:r>
              <a:rPr lang="tr-TR"/>
              <a:t> of </a:t>
            </a:r>
            <a:r>
              <a:rPr lang="tr-TR" err="1"/>
              <a:t>Contents</a:t>
            </a:r>
            <a:r>
              <a:rPr lang="tr-TR"/>
              <a:t> 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C6BD8C-6B45-6CF5-B08D-511F47010A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AutoNum type="romanUcPeriod"/>
            </a:pPr>
            <a:r>
              <a:rPr lang="en-US" b="1">
                <a:latin typeface="TUM Neue Helvetica 55 Regular"/>
                <a:ea typeface="ＭＳ Ｐゴシック"/>
                <a:cs typeface="Arial"/>
              </a:rPr>
              <a:t>Project Outline</a:t>
            </a:r>
            <a:endParaRPr lang="en-US" b="1">
              <a:solidFill>
                <a:srgbClr val="000000"/>
              </a:solidFill>
              <a:latin typeface="TUM Neue Helvetica 55 Regular"/>
              <a:ea typeface="ＭＳ Ｐゴシック"/>
              <a:cs typeface="Arial"/>
            </a:endParaRPr>
          </a:p>
          <a:p>
            <a:pPr marL="800100" lvl="1" indent="-514350">
              <a:buAutoNum type="arabicPeriod"/>
            </a:pPr>
            <a:r>
              <a:rPr lang="en-US" sz="1600">
                <a:latin typeface="TUM Neue Helvetica 55 Regular"/>
                <a:ea typeface="ＭＳ Ｐゴシック"/>
                <a:cs typeface="Arial"/>
              </a:rPr>
              <a:t>Motivation</a:t>
            </a:r>
            <a:endParaRPr lang="en-US" sz="1600">
              <a:solidFill>
                <a:srgbClr val="000000"/>
              </a:solidFill>
              <a:latin typeface="TUM Neue Helvetica 55 Regular"/>
              <a:ea typeface="ＭＳ Ｐゴシック"/>
              <a:cs typeface="Arial"/>
            </a:endParaRPr>
          </a:p>
          <a:p>
            <a:pPr marL="800100" lvl="1" indent="-514350">
              <a:buAutoNum type="arabicPeriod"/>
            </a:pPr>
            <a:r>
              <a:rPr lang="en-US" sz="1600">
                <a:latin typeface="TUM Neue Helvetica 55 Regular"/>
                <a:ea typeface="ＭＳ Ｐゴシック"/>
                <a:cs typeface="Arial"/>
              </a:rPr>
              <a:t>Literature Review</a:t>
            </a:r>
            <a:endParaRPr lang="en-US" sz="1600">
              <a:solidFill>
                <a:srgbClr val="000000"/>
              </a:solidFill>
              <a:latin typeface="TUM Neue Helvetica 55 Regular"/>
              <a:ea typeface="ＭＳ Ｐゴシック"/>
              <a:cs typeface="Arial"/>
            </a:endParaRPr>
          </a:p>
          <a:p>
            <a:pPr marL="800100" lvl="1" indent="-514350">
              <a:buAutoNum type="arabicPeriod"/>
            </a:pPr>
            <a:r>
              <a:rPr lang="en-US" sz="1600">
                <a:latin typeface="TUM Neue Helvetica 55 Regular"/>
                <a:ea typeface="ＭＳ Ｐゴシック"/>
                <a:cs typeface="Arial"/>
              </a:rPr>
              <a:t>Model Overview</a:t>
            </a:r>
          </a:p>
          <a:p>
            <a:pPr>
              <a:buAutoNum type="romanUcPeriod"/>
            </a:pPr>
            <a:r>
              <a:rPr lang="en-US" b="1">
                <a:latin typeface="TUM Neue Helvetica 55 Regular"/>
                <a:ea typeface="ＭＳ Ｐゴシック"/>
                <a:cs typeface="Arial"/>
              </a:rPr>
              <a:t>Project Progress</a:t>
            </a:r>
            <a:endParaRPr lang="en-US" b="1">
              <a:solidFill>
                <a:srgbClr val="000000"/>
              </a:solidFill>
              <a:latin typeface="TUM Neue Helvetica 55 Regular"/>
              <a:ea typeface="ＭＳ Ｐゴシック"/>
              <a:cs typeface="Arial"/>
            </a:endParaRPr>
          </a:p>
          <a:p>
            <a:pPr marL="800100" lvl="1" indent="-514350">
              <a:buAutoNum type="arabicPeriod"/>
            </a:pPr>
            <a:r>
              <a:rPr lang="en-US" sz="1600">
                <a:latin typeface="TUM Neue Helvetica 55 Regular"/>
                <a:ea typeface="ＭＳ Ｐゴシック"/>
                <a:cs typeface="Arial"/>
              </a:rPr>
              <a:t>Preliminary Results</a:t>
            </a:r>
            <a:endParaRPr lang="en-US" sz="1600">
              <a:solidFill>
                <a:srgbClr val="000000"/>
              </a:solidFill>
              <a:latin typeface="TUM Neue Helvetica 55 Regular"/>
              <a:ea typeface="ＭＳ Ｐゴシック"/>
              <a:cs typeface="Arial"/>
            </a:endParaRPr>
          </a:p>
          <a:p>
            <a:pPr marL="800100" lvl="1" indent="-514350">
              <a:buAutoNum type="arabicPeriod"/>
            </a:pPr>
            <a:r>
              <a:rPr lang="en-US" sz="1600">
                <a:latin typeface="TUM Neue Helvetica 55 Regular"/>
                <a:ea typeface="ＭＳ Ｐゴシック"/>
                <a:cs typeface="Arial"/>
              </a:rPr>
              <a:t>Requirements</a:t>
            </a:r>
          </a:p>
          <a:p>
            <a:pPr marL="800100" lvl="1" indent="-514350">
              <a:buAutoNum type="arabicPeriod"/>
            </a:pPr>
            <a:r>
              <a:rPr lang="en-US" sz="1600">
                <a:latin typeface="TUM Neue Helvetica 55 Regular"/>
                <a:ea typeface="ＭＳ Ｐゴシック"/>
                <a:cs typeface="Arial"/>
              </a:rPr>
              <a:t>Milestones</a:t>
            </a:r>
          </a:p>
          <a:p>
            <a:pPr>
              <a:buAutoNum type="romanUcPeriod"/>
            </a:pPr>
            <a:r>
              <a:rPr lang="en-US" b="1">
                <a:latin typeface="TUM Neue Helvetica 55 Regular"/>
                <a:ea typeface="ＭＳ Ｐゴシック"/>
                <a:cs typeface="Arial"/>
              </a:rPr>
              <a:t>Conclusion</a:t>
            </a:r>
            <a:endParaRPr lang="en-US" b="1">
              <a:latin typeface="TUM Neue Helvetica 55 Regular"/>
              <a:cs typeface="Arial"/>
            </a:endParaRPr>
          </a:p>
          <a:p>
            <a:pPr>
              <a:buAutoNum type="romanUcPeriod"/>
            </a:pPr>
            <a:r>
              <a:rPr lang="en-US" b="1">
                <a:ea typeface="ＭＳ Ｐゴシック"/>
                <a:cs typeface="Arial"/>
              </a:rPr>
              <a:t>Q&amp;A</a:t>
            </a:r>
          </a:p>
          <a:p>
            <a:pPr marL="800100" lvl="1" indent="-514350">
              <a:buAutoNum type="arabicPeriod"/>
            </a:pPr>
            <a:endParaRPr lang="en-US" sz="1600">
              <a:latin typeface="Arial"/>
              <a:cs typeface="Arial"/>
            </a:endParaRPr>
          </a:p>
          <a:p>
            <a:endParaRPr lang="en-GB">
              <a:cs typeface="Arial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FBD24B-E03A-10DA-3E95-8F10EEB9F87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7BDDEFD-4FCF-7348-AEF1-A537DD785750}" type="datetime4">
              <a:rPr lang="en-US" smtClean="0"/>
              <a:t>April 24, 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B6BCBD-3D1B-7392-90D2-7DD5A5DC96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Computer Aided Medical Procedures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50D156-F79E-8A97-E12A-5136FCB316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Slide </a:t>
            </a:r>
            <a:fld id="{E27654B9-2CBC-E046-9B7E-70345D26D3A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1860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3BAB5E-C48D-C8B0-B1AB-9D1733235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err="1"/>
              <a:t>Loss</a:t>
            </a:r>
            <a:r>
              <a:rPr lang="tr-TR"/>
              <a:t>/</a:t>
            </a:r>
            <a:r>
              <a:rPr lang="tr-TR" err="1"/>
              <a:t>Acc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2B8998-6A3F-725A-08A6-5EAE2D37C0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D77C3C-4081-6BD2-21C2-AC04ACBE845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7BDDEFD-4FCF-7348-AEF1-A537DD785750}" type="datetime4">
              <a:rPr lang="en-US" smtClean="0"/>
              <a:t>April 24, 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4D260E-B4F2-C94A-B742-3F2F1A6CC3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Computer Aided Medical Procedures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0A08B6-E407-A875-D58D-9474402F32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Slide </a:t>
            </a:r>
            <a:fld id="{E27654B9-2CBC-E046-9B7E-70345D26D3AC}" type="slidenum">
              <a:rPr lang="en-US" smtClean="0"/>
              <a:t>20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E2E915C-7B4B-7E7A-030F-32DBF8DD38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112" y="800100"/>
            <a:ext cx="4400239" cy="2640143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A8C81D7-BBAE-19A3-6418-3C7CC884B4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466210" y="861934"/>
            <a:ext cx="4297181" cy="25783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pic>
    </p:spTree>
    <p:extLst>
      <p:ext uri="{BB962C8B-B14F-4D97-AF65-F5344CB8AC3E}">
        <p14:creationId xmlns:p14="http://schemas.microsoft.com/office/powerpoint/2010/main" val="104631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0A410-D494-F157-B069-72A1D5415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9A014-2128-328D-785D-056EAF96E4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7824AA-D106-FDAD-3FCB-ECCD5C06E45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7BDDEFD-4FCF-7348-AEF1-A537DD785750}" type="datetime4">
              <a:rPr lang="en-US" smtClean="0"/>
              <a:t>April 24, 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F630EB-C25A-AB5A-9CBB-3FAE8ACE3F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Computer Aided Medical Procedures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7D8C91-96BC-2261-0FD1-1C07DECE11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Slide </a:t>
            </a:r>
            <a:fld id="{E27654B9-2CBC-E046-9B7E-70345D26D3A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7740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1BC49-FE42-BE20-9296-287E40B16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45920A-69E6-45EE-9BE8-8F70F737DCF8}"/>
              </a:ext>
            </a:extLst>
          </p:cNvPr>
          <p:cNvSpPr>
            <a:spLocks noGrp="1"/>
          </p:cNvSpPr>
          <p:nvPr>
            <p:ph idx="1"/>
          </p:nvPr>
        </p:nvSpPr>
        <p:spPr>
          <a:ln cap="flat">
            <a:prstDash val="solid"/>
            <a:miter/>
          </a:ln>
        </p:spPr>
        <p:txBody>
          <a:bodyPr/>
          <a:lstStyle/>
          <a:p>
            <a:pPr marL="0" indent="0">
              <a:buNone/>
            </a:pPr>
            <a:r>
              <a:rPr lang="en-US" b="1">
                <a:ea typeface="+mn-lt"/>
                <a:cs typeface="+mn-lt"/>
              </a:rPr>
              <a:t>Introduction to Rare Diseases:</a:t>
            </a:r>
          </a:p>
          <a:p>
            <a:pPr marL="0" indent="0">
              <a:buNone/>
            </a:pPr>
            <a:endParaRPr lang="en-US">
              <a:ea typeface="ＭＳ Ｐゴシック"/>
              <a:cs typeface="+mn-lt"/>
            </a:endParaRPr>
          </a:p>
          <a:p>
            <a:pPr marL="0" indent="0">
              <a:buNone/>
            </a:pPr>
            <a:endParaRPr lang="en-US">
              <a:ea typeface="ＭＳ Ｐゴシック"/>
              <a:cs typeface="+mn-lt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5A31E0-C455-6A79-1753-FF96BBBC882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7BDDEFD-4FCF-7348-AEF1-A537DD785750}" type="datetime4">
              <a:rPr lang="en-US" smtClean="0"/>
              <a:t>April 24, 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54234F-AD97-68D7-1EBC-B4B5B2ECFC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Computer Aided Medical Procedures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5EDBE3-2275-D3E5-6BAC-BC98BBB709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Slide </a:t>
            </a:r>
            <a:fld id="{E27654B9-2CBC-E046-9B7E-70345D26D3AC}" type="slidenum">
              <a:rPr lang="en-US" smtClean="0"/>
              <a:t>3</a:t>
            </a:fld>
            <a:endParaRPr lang="en-US"/>
          </a:p>
        </p:txBody>
      </p:sp>
      <p:pic>
        <p:nvPicPr>
          <p:cNvPr id="10" name="Picture 9" descr="A blue rectangle with numbers and symbols&#10;&#10;Description automatically generated">
            <a:extLst>
              <a:ext uri="{FF2B5EF4-FFF2-40B4-BE49-F238E27FC236}">
                <a16:creationId xmlns:a16="http://schemas.microsoft.com/office/drawing/2014/main" id="{BE12B2B6-46B3-C204-1D29-F81FDD13F3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772" y="1653415"/>
            <a:ext cx="8930268" cy="1842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6977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/>
              </a:rPr>
              <a:t>Motivation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>
                <a:ea typeface="ＭＳ Ｐゴシック"/>
              </a:rPr>
              <a:t>Current Challenges of Diagnosing Rare Diseases:</a:t>
            </a:r>
            <a:endParaRPr lang="en-US">
              <a:solidFill>
                <a:srgbClr val="000000"/>
              </a:solidFill>
              <a:latin typeface="Arial"/>
              <a:ea typeface="ＭＳ Ｐゴシック"/>
              <a:cs typeface="Arial"/>
            </a:endParaRPr>
          </a:p>
          <a:p>
            <a:pPr marL="0" indent="0">
              <a:buNone/>
            </a:pPr>
            <a:endParaRPr lang="en-US">
              <a:ea typeface="ＭＳ Ｐゴシック"/>
              <a:cs typeface="+mn-lt"/>
            </a:endParaRPr>
          </a:p>
          <a:p>
            <a:pPr marL="0" indent="0">
              <a:buNone/>
            </a:pPr>
            <a:endParaRPr lang="en-US" sz="1800" b="1"/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  <a:p>
            <a:pPr>
              <a:buFont typeface="Arial"/>
              <a:buChar char="•"/>
            </a:pPr>
            <a:endParaRPr lang="en-US" sz="1800"/>
          </a:p>
          <a:p>
            <a:pPr marL="0" indent="0">
              <a:buNone/>
            </a:pPr>
            <a:endParaRPr lang="en-US" sz="1800"/>
          </a:p>
          <a:p>
            <a:pPr>
              <a:buFont typeface="Arial"/>
              <a:buChar char="•"/>
            </a:pPr>
            <a:endParaRPr lang="en-US" sz="1800">
              <a:ea typeface="ＭＳ Ｐゴシック"/>
            </a:endParaRPr>
          </a:p>
          <a:p>
            <a:pPr>
              <a:buFont typeface="Arial"/>
              <a:buChar char="•"/>
            </a:pPr>
            <a:endParaRPr lang="en-US" sz="1800">
              <a:ea typeface="ＭＳ Ｐゴシック"/>
            </a:endParaRPr>
          </a:p>
          <a:p>
            <a:pPr>
              <a:buFont typeface="Arial"/>
              <a:buChar char="•"/>
            </a:pPr>
            <a:endParaRPr lang="en-US" sz="1800">
              <a:ea typeface="ＭＳ Ｐゴシック"/>
            </a:endParaRPr>
          </a:p>
          <a:p>
            <a:pPr>
              <a:buFont typeface="Arial"/>
              <a:buChar char="•"/>
            </a:pPr>
            <a:endParaRPr lang="en-US">
              <a:ea typeface="ＭＳ Ｐゴシック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7BDDEFD-4FCF-7348-AEF1-A537DD785750}" type="datetime4">
              <a:rPr lang="en-US" smtClean="0"/>
              <a:t>April 24, 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Computer Aided Medical Procedures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Slide </a:t>
            </a:r>
            <a:fld id="{E27654B9-2CBC-E046-9B7E-70345D26D3AC}" type="slidenum">
              <a:rPr lang="en-US" smtClean="0"/>
              <a:t>4</a:t>
            </a:fld>
            <a:endParaRPr lang="en-US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7BB638CB-5451-BA27-1CEC-778DDF0A06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6532" y="955510"/>
            <a:ext cx="7955280" cy="3979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434348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E5BAB5-1D72-3035-8FA8-B57734912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/>
              </a:rPr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FB4E20-FBF4-ADC4-2B88-8D85CBF503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>
                <a:latin typeface="+mj-lt"/>
                <a:ea typeface="ＭＳ Ｐゴシック"/>
                <a:cs typeface="Arial"/>
              </a:rPr>
              <a:t>Our Approach: Using Graph-Based Model Learning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latin typeface="+mj-lt"/>
                <a:ea typeface="ＭＳ Ｐゴシック"/>
                <a:cs typeface="Arial"/>
              </a:rPr>
              <a:t>Represents relations between diseases, genes and phenotypes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latin typeface="+mj-lt"/>
                <a:ea typeface="ＭＳ Ｐゴシック"/>
                <a:cs typeface="Arial"/>
              </a:rPr>
              <a:t>Handle various of data sources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6793D7-1545-65F0-102D-0F5E1153DA6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7BDDEFD-4FCF-7348-AEF1-A537DD785750}" type="datetime4">
              <a:rPr lang="en-US" smtClean="0"/>
              <a:t>April 24, 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689828-A391-F5F4-6A6A-63552E87AB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Computer Aided Medical Procedures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8B9117-CAAD-A11D-2114-3EF1D7A2D6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Slide </a:t>
            </a:r>
            <a:fld id="{E27654B9-2CBC-E046-9B7E-70345D26D3A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0480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6042BA-6AFC-5EB5-52CB-68C132FC95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/>
              </a:rPr>
              <a:t>Motivation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35C3E-75FF-8042-C635-BED3D21CF2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>
                <a:latin typeface="+mj-lt"/>
                <a:ea typeface="ＭＳ Ｐゴシック"/>
                <a:cs typeface="Arial"/>
              </a:rPr>
              <a:t>Why the Project Matters:</a:t>
            </a:r>
            <a:endParaRPr lang="en-US">
              <a:solidFill>
                <a:srgbClr val="000000"/>
              </a:solidFill>
              <a:latin typeface="+mj-lt"/>
              <a:ea typeface="ＭＳ Ｐゴシック"/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US" b="1">
                <a:latin typeface="+mj-lt"/>
                <a:ea typeface="ＭＳ Ｐゴシック"/>
                <a:cs typeface="Arial"/>
              </a:rPr>
              <a:t>Discovering Previously Unknown Disease Patterns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latin typeface="+mj-lt"/>
                <a:ea typeface="ＭＳ Ｐゴシック"/>
                <a:cs typeface="Arial"/>
              </a:rPr>
              <a:t>Reducing time to diagnosis</a:t>
            </a:r>
            <a:endParaRPr lang="en-US">
              <a:latin typeface="+mj-lt"/>
            </a:endParaRPr>
          </a:p>
          <a:p>
            <a:pPr marL="285750" indent="-285750">
              <a:buFont typeface="Arial"/>
              <a:buChar char="•"/>
            </a:pPr>
            <a:r>
              <a:rPr lang="en-US">
                <a:latin typeface="+mj-lt"/>
                <a:ea typeface="ＭＳ Ｐゴシック"/>
                <a:cs typeface="Arial"/>
              </a:rPr>
              <a:t>Combining the known knowledge to guide the learning process 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latin typeface="+mj-lt"/>
                <a:ea typeface="ＭＳ Ｐゴシック"/>
                <a:cs typeface="Arial"/>
              </a:rPr>
              <a:t>Finding potential patients with the same causal gene or disease</a:t>
            </a:r>
          </a:p>
          <a:p>
            <a:pPr marL="0" indent="0">
              <a:buNone/>
            </a:pPr>
            <a:endParaRPr lang="en-US">
              <a:latin typeface="+mj-lt"/>
              <a:ea typeface="ＭＳ Ｐゴシック"/>
              <a:cs typeface="Arial"/>
            </a:endParaRPr>
          </a:p>
          <a:p>
            <a:pPr>
              <a:buFont typeface="Arial"/>
              <a:buChar char="•"/>
            </a:pPr>
            <a:endParaRPr lang="en-US">
              <a:latin typeface="Arial"/>
              <a:cs typeface="Arial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B76587-2E8E-9D89-1098-74320314A55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7BDDEFD-4FCF-7348-AEF1-A537DD785750}" type="datetime4">
              <a:rPr lang="en-US" smtClean="0"/>
              <a:t>April 24, 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976D8E-184A-7155-74AD-6A03B5083F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Computer Aided Medical Procedures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EBD2D1-F11B-B6B1-210D-7C22F74357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Slide </a:t>
            </a:r>
            <a:fld id="{E27654B9-2CBC-E046-9B7E-70345D26D3A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062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7C6534-9E92-7022-E2AA-626D5E66F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Literature Review</a:t>
            </a:r>
            <a:endParaRPr lang="en-US" b="0">
              <a:solidFill>
                <a:srgbClr val="000000"/>
              </a:solidFill>
              <a:ea typeface="+mj-lt"/>
              <a:cs typeface="+mj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5BC47F-7859-6CDB-9D66-C3A72F98B9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b="1">
                <a:ea typeface="ＭＳ Ｐゴシック"/>
              </a:rPr>
              <a:t>Main Reference:</a:t>
            </a:r>
            <a:r>
              <a:rPr lang="tr-TR" b="1">
                <a:ea typeface="ＭＳ Ｐゴシック"/>
              </a:rPr>
              <a:t> </a:t>
            </a:r>
            <a:r>
              <a:rPr lang="tr-TR" b="1" err="1">
                <a:ea typeface="ＭＳ Ｐゴシック"/>
              </a:rPr>
              <a:t>Shepherd</a:t>
            </a:r>
            <a:r>
              <a:rPr lang="tr-TR" b="1">
                <a:ea typeface="ＭＳ Ｐゴシック"/>
              </a:rPr>
              <a:t> </a:t>
            </a:r>
            <a:r>
              <a:rPr lang="tr-TR" b="1" err="1">
                <a:ea typeface="ＭＳ Ｐゴシック"/>
              </a:rPr>
              <a:t>Dataset</a:t>
            </a:r>
            <a:endParaRPr lang="en-US">
              <a:latin typeface="TUM Neue Helvetica 55 Regular"/>
              <a:ea typeface="ＭＳ Ｐゴシック"/>
              <a:cs typeface="Arial"/>
            </a:endParaRPr>
          </a:p>
          <a:p>
            <a:pPr>
              <a:buFont typeface="Arial"/>
              <a:buChar char="•"/>
            </a:pPr>
            <a:r>
              <a:rPr lang="en-US">
                <a:latin typeface="TUM Neue Helvetica 55 Regular"/>
                <a:ea typeface="ＭＳ Ｐゴシック"/>
                <a:cs typeface="Arial"/>
              </a:rPr>
              <a:t>Provides Dataset for training model</a:t>
            </a:r>
          </a:p>
          <a:p>
            <a:pPr>
              <a:buFont typeface="Arial"/>
              <a:buChar char="•"/>
            </a:pPr>
            <a:endParaRPr lang="en-US">
              <a:cs typeface="Arial"/>
            </a:endParaRPr>
          </a:p>
          <a:p>
            <a:pPr>
              <a:buNone/>
            </a:pPr>
            <a:r>
              <a:rPr lang="tr-TR" sz="1000">
                <a:cs typeface="Arial"/>
              </a:rPr>
              <a:t>			</a:t>
            </a:r>
            <a:endParaRPr lang="en-US" sz="1000">
              <a:cs typeface="Arial"/>
            </a:endParaRPr>
          </a:p>
          <a:p>
            <a:pPr>
              <a:buNone/>
            </a:pPr>
            <a:endParaRPr lang="en-US" sz="1000">
              <a:cs typeface="Arial"/>
            </a:endParaRPr>
          </a:p>
          <a:p>
            <a:pPr marL="0" indent="0">
              <a:buNone/>
            </a:pPr>
            <a:endParaRPr lang="en-US">
              <a:cs typeface="Arial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987489-8480-A7F0-EDD4-B4317888DF9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7BDDEFD-4FCF-7348-AEF1-A537DD785750}" type="datetime4">
              <a:rPr lang="en-US" smtClean="0"/>
              <a:t>April 24, 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38124E-02CB-0D3A-31B6-85ACABE5D7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Computer Aided Medical Procedures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179DCB-96B1-8FA7-B7D5-A3F06358A8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Slide </a:t>
            </a:r>
            <a:fld id="{E27654B9-2CBC-E046-9B7E-70345D26D3AC}" type="slidenum">
              <a:rPr lang="en-US" smtClean="0"/>
              <a:t>7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5019229-0B61-3B3E-E8E6-E518A16F67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1355" y="1482905"/>
            <a:ext cx="3469151" cy="2652784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6A980690-784B-E2BD-C857-DEDE5651493E}"/>
              </a:ext>
            </a:extLst>
          </p:cNvPr>
          <p:cNvGrpSpPr/>
          <p:nvPr/>
        </p:nvGrpSpPr>
        <p:grpSpPr>
          <a:xfrm>
            <a:off x="6757234" y="1668449"/>
            <a:ext cx="1475853" cy="804489"/>
            <a:chOff x="7630192" y="434255"/>
            <a:chExt cx="1311621" cy="804489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2284552C-DE9B-0B5D-AA90-4A729CE3FE56}"/>
                </a:ext>
              </a:extLst>
            </p:cNvPr>
            <p:cNvGrpSpPr/>
            <p:nvPr/>
          </p:nvGrpSpPr>
          <p:grpSpPr>
            <a:xfrm>
              <a:off x="7630194" y="434255"/>
              <a:ext cx="1311619" cy="538402"/>
              <a:chOff x="1493306" y="1346770"/>
              <a:chExt cx="1566391" cy="738451"/>
            </a:xfrm>
          </p:grpSpPr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E669BD77-6E38-F2FF-0781-F25443BCEE64}"/>
                  </a:ext>
                </a:extLst>
              </p:cNvPr>
              <p:cNvSpPr/>
              <p:nvPr/>
            </p:nvSpPr>
            <p:spPr>
              <a:xfrm>
                <a:off x="1493306" y="1435100"/>
                <a:ext cx="218654" cy="21844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 sz="1100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9A9C9C6-7A83-13B5-E3F9-B7F32370CDB7}"/>
                  </a:ext>
                </a:extLst>
              </p:cNvPr>
              <p:cNvSpPr txBox="1"/>
              <p:nvPr/>
            </p:nvSpPr>
            <p:spPr>
              <a:xfrm>
                <a:off x="1673741" y="1346770"/>
                <a:ext cx="1134197" cy="3588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tr-TR" sz="1100" err="1"/>
                  <a:t>Disease</a:t>
                </a:r>
                <a:r>
                  <a:rPr lang="tr-TR" sz="1100"/>
                  <a:t>	</a:t>
                </a:r>
                <a:endParaRPr lang="en-US" sz="1100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D7FF2B12-A55B-FF65-06D1-27B067495725}"/>
                  </a:ext>
                </a:extLst>
              </p:cNvPr>
              <p:cNvSpPr/>
              <p:nvPr/>
            </p:nvSpPr>
            <p:spPr>
              <a:xfrm>
                <a:off x="1493306" y="1808222"/>
                <a:ext cx="218654" cy="218440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 sz="1100">
                  <a:solidFill>
                    <a:srgbClr val="FF0000"/>
                  </a:solidFill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7F7B2C2-68C1-CE79-5817-916CB70DADCD}"/>
                  </a:ext>
                </a:extLst>
              </p:cNvPr>
              <p:cNvSpPr txBox="1"/>
              <p:nvPr/>
            </p:nvSpPr>
            <p:spPr>
              <a:xfrm>
                <a:off x="1682203" y="1726407"/>
                <a:ext cx="1377494" cy="3588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100" b="0" i="0">
                    <a:effectLst/>
                  </a:rPr>
                  <a:t>Effect/Phenotype</a:t>
                </a:r>
                <a:endParaRPr lang="en-US" sz="1100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3BD25F29-0FE1-21CC-81C7-F93805870C86}"/>
                </a:ext>
              </a:extLst>
            </p:cNvPr>
            <p:cNvGrpSpPr/>
            <p:nvPr/>
          </p:nvGrpSpPr>
          <p:grpSpPr>
            <a:xfrm>
              <a:off x="7630192" y="977134"/>
              <a:ext cx="953886" cy="261610"/>
              <a:chOff x="1493306" y="1351904"/>
              <a:chExt cx="1139172" cy="358814"/>
            </a:xfrm>
          </p:grpSpPr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1E42A468-2B4A-087D-486C-8A5500456EFE}"/>
                  </a:ext>
                </a:extLst>
              </p:cNvPr>
              <p:cNvSpPr/>
              <p:nvPr/>
            </p:nvSpPr>
            <p:spPr>
              <a:xfrm>
                <a:off x="1493306" y="1435100"/>
                <a:ext cx="218654" cy="21844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 sz="1100"/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A8BFBD5-8580-3543-9019-A911CB5EA711}"/>
                  </a:ext>
                </a:extLst>
              </p:cNvPr>
              <p:cNvSpPr txBox="1"/>
              <p:nvPr/>
            </p:nvSpPr>
            <p:spPr>
              <a:xfrm>
                <a:off x="1682201" y="1351904"/>
                <a:ext cx="950277" cy="3588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tr-TR" sz="1100"/>
                  <a:t>Gene/Protein</a:t>
                </a:r>
                <a:endParaRPr lang="en-US" sz="1100"/>
              </a:p>
            </p:txBody>
          </p:sp>
        </p:grpSp>
      </p:grp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1013D528-BB59-BD29-C2D2-D23F138A45E2}"/>
              </a:ext>
            </a:extLst>
          </p:cNvPr>
          <p:cNvCxnSpPr/>
          <p:nvPr/>
        </p:nvCxnSpPr>
        <p:spPr>
          <a:xfrm flipV="1">
            <a:off x="360813" y="4202160"/>
            <a:ext cx="8422826" cy="9669"/>
          </a:xfrm>
          <a:prstGeom prst="straightConnector1">
            <a:avLst/>
          </a:prstGeom>
          <a:ln>
            <a:solidFill>
              <a:srgbClr val="13377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84B3ABE5-8120-7B43-C03F-122946ACE260}"/>
              </a:ext>
            </a:extLst>
          </p:cNvPr>
          <p:cNvSpPr txBox="1"/>
          <p:nvPr/>
        </p:nvSpPr>
        <p:spPr>
          <a:xfrm>
            <a:off x="678595" y="4173968"/>
            <a:ext cx="7234673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>
              <a:defRPr sz="1000">
                <a:solidFill>
                  <a:srgbClr val="333333"/>
                </a:solidFill>
                <a:ea typeface="+mn-lt"/>
                <a:cs typeface="+mn-lt"/>
              </a:defRPr>
            </a:lvl1pPr>
          </a:lstStyle>
          <a:p>
            <a:r>
              <a:rPr lang="en-US" err="1"/>
              <a:t>Alsentzer</a:t>
            </a:r>
            <a:r>
              <a:rPr lang="en-US"/>
              <a:t>, E., Li, M. M., </a:t>
            </a:r>
            <a:r>
              <a:rPr lang="en-US" err="1"/>
              <a:t>Kobren</a:t>
            </a:r>
            <a:r>
              <a:rPr lang="en-US"/>
              <a:t>, S. N., Noori, A., Undiagnosed Diseases Network, </a:t>
            </a:r>
            <a:r>
              <a:rPr lang="en-US" err="1"/>
              <a:t>Kohane</a:t>
            </a:r>
            <a:r>
              <a:rPr lang="en-US"/>
              <a:t>, I. S., &amp; </a:t>
            </a:r>
            <a:r>
              <a:rPr lang="en-US" err="1"/>
              <a:t>Zitnik</a:t>
            </a:r>
            <a:r>
              <a:rPr lang="en-US"/>
              <a:t>, M. (2023). Few-shot learning for </a:t>
            </a:r>
          </a:p>
          <a:p>
            <a:r>
              <a:rPr lang="en-US"/>
              <a:t>phenotype-driven diagnosis of rare genetic diseases.</a:t>
            </a:r>
          </a:p>
          <a:p>
            <a:r>
              <a:rPr lang="en-US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https://www.nature.com/articles/s41591-023-02504-3</a:t>
            </a:r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000312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04E543-8113-C80D-84E5-78E90CF79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>
                <a:ea typeface="+mj-lt"/>
                <a:cs typeface="+mj-lt"/>
              </a:rPr>
              <a:t>Model </a:t>
            </a:r>
            <a:r>
              <a:rPr lang="tr-TR" err="1">
                <a:ea typeface="+mj-lt"/>
                <a:cs typeface="+mj-lt"/>
              </a:rPr>
              <a:t>Overview</a:t>
            </a:r>
            <a:endParaRPr lang="en-US" err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0A070D-E9C3-03A7-A943-7A0D579857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>
                <a:ea typeface="+mn-lt"/>
                <a:cs typeface="+mn-lt"/>
              </a:rPr>
              <a:t>Knowledge Graph</a:t>
            </a:r>
            <a:endParaRPr lang="en-US">
              <a:solidFill>
                <a:srgbClr val="000000"/>
              </a:solidFill>
              <a:ea typeface="+mn-lt"/>
              <a:cs typeface="+mn-lt"/>
            </a:endParaRPr>
          </a:p>
          <a:p>
            <a:pPr marL="285750" indent="-285750">
              <a:buFont typeface="Arial"/>
            </a:pPr>
            <a:r>
              <a:rPr lang="en-US">
                <a:ea typeface="ＭＳ Ｐゴシック"/>
              </a:rPr>
              <a:t>A known database of existing medical knowledge</a:t>
            </a:r>
          </a:p>
          <a:p>
            <a:pPr marL="285750" indent="-285750">
              <a:buFont typeface="Arial"/>
            </a:pPr>
            <a:r>
              <a:rPr lang="en-US">
                <a:ea typeface="ＭＳ Ｐゴシック"/>
              </a:rPr>
              <a:t>Graph-based representation of medical relationships </a:t>
            </a:r>
          </a:p>
          <a:p>
            <a:pPr marL="285750" indent="-285750">
              <a:buFont typeface="Arial"/>
            </a:pPr>
            <a:r>
              <a:rPr lang="en-US">
                <a:ea typeface="ＭＳ Ｐゴシック"/>
              </a:rPr>
              <a:t>Contain established relationships between</a:t>
            </a:r>
            <a:endParaRPr lang="en-US" sz="600">
              <a:cs typeface="Arial"/>
            </a:endParaRPr>
          </a:p>
          <a:p>
            <a:pPr lvl="1" indent="-285750">
              <a:buFont typeface="Wingdings"/>
              <a:buChar char="§"/>
            </a:pPr>
            <a:r>
              <a:rPr lang="en-US" sz="1800">
                <a:ea typeface="ＭＳ Ｐゴシック"/>
                <a:cs typeface="Arial"/>
              </a:rPr>
              <a:t>Phenotypes</a:t>
            </a:r>
          </a:p>
          <a:p>
            <a:pPr marL="742950" lvl="2" indent="-285750">
              <a:buFont typeface="Wingdings"/>
              <a:buChar char="§"/>
            </a:pPr>
            <a:r>
              <a:rPr lang="en-US" sz="1800">
                <a:ea typeface="ＭＳ Ｐゴシック"/>
                <a:cs typeface="Arial"/>
              </a:rPr>
              <a:t>Genes</a:t>
            </a:r>
            <a:endParaRPr lang="en-US">
              <a:ea typeface="ＭＳ Ｐゴシック"/>
              <a:cs typeface="Arial"/>
            </a:endParaRPr>
          </a:p>
          <a:p>
            <a:pPr marL="742950" lvl="2" indent="-285750">
              <a:buFont typeface="Wingdings"/>
              <a:buChar char="§"/>
            </a:pPr>
            <a:r>
              <a:rPr lang="en-US" sz="1800">
                <a:ea typeface="ＭＳ Ｐゴシック"/>
                <a:cs typeface="Arial"/>
              </a:rPr>
              <a:t>Diseases</a:t>
            </a:r>
            <a:endParaRPr lang="en-US">
              <a:ea typeface="ＭＳ Ｐゴシック"/>
              <a:cs typeface="Arial"/>
            </a:endParaRPr>
          </a:p>
          <a:p>
            <a:pPr marL="285750" indent="-285750">
              <a:buFont typeface="Arial"/>
            </a:pPr>
            <a:r>
              <a:rPr lang="en-US">
                <a:ea typeface="ＭＳ Ｐゴシック"/>
                <a:cs typeface="Arial"/>
              </a:rPr>
              <a:t>Guides the graph learning process in population-level module</a:t>
            </a:r>
            <a:br>
              <a:rPr lang="en-US">
                <a:ea typeface="ＭＳ Ｐゴシック"/>
                <a:cs typeface="Arial"/>
              </a:rPr>
            </a:br>
            <a:endParaRPr lang="en-US" sz="1800">
              <a:cs typeface="Arial"/>
            </a:endParaRPr>
          </a:p>
          <a:p>
            <a:pPr>
              <a:buFont typeface="Arial"/>
            </a:pPr>
            <a:r>
              <a:rPr lang="en-US" sz="1200">
                <a:solidFill>
                  <a:srgbClr val="FFFFFF"/>
                </a:solidFill>
                <a:ea typeface="+mn-lt"/>
                <a:cs typeface="+mn-lt"/>
              </a:rPr>
              <a:t>existing knowledge of diseases, phenotypes, and genes</a:t>
            </a:r>
            <a:endParaRPr lang="en-US">
              <a:ea typeface="ＭＳ Ｐゴシック"/>
              <a:cs typeface="+mn-lt"/>
            </a:endParaRPr>
          </a:p>
          <a:p>
            <a:pPr>
              <a:buFont typeface="Arial"/>
            </a:pP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833623-90B8-CEC4-E9A2-7BD64D5F085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7BDDEFD-4FCF-7348-AEF1-A537DD785750}" type="datetime4">
              <a:rPr lang="en-US" smtClean="0"/>
              <a:t>April 24, 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50CD0F-12C5-1C24-FE82-1570BB9623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Computer Aided Medical Procedures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513C29-C098-DD85-B550-3ECE3457BA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Slide </a:t>
            </a:r>
            <a:fld id="{E27654B9-2CBC-E046-9B7E-70345D26D3A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2168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795E2-718C-7A7C-609C-C1C9C6E91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Literature Review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7BC055-F51E-8565-DF9B-1972109C7D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b="1">
                <a:ea typeface="ＭＳ Ｐゴシック"/>
              </a:rPr>
              <a:t>Main Reference:</a:t>
            </a:r>
            <a:r>
              <a:rPr lang="tr-TR" b="1">
                <a:ea typeface="ＭＳ Ｐゴシック"/>
              </a:rPr>
              <a:t> </a:t>
            </a:r>
          </a:p>
          <a:p>
            <a:pPr marL="285750" indent="-285750">
              <a:buFont typeface="Arial"/>
            </a:pPr>
            <a:r>
              <a:rPr lang="en-GB">
                <a:ea typeface="ＭＳ Ｐゴシック"/>
              </a:rPr>
              <a:t>Graph-in-Graph (</a:t>
            </a:r>
            <a:r>
              <a:rPr lang="en-GB" err="1">
                <a:ea typeface="ＭＳ Ｐゴシック"/>
              </a:rPr>
              <a:t>GiG</a:t>
            </a:r>
            <a:r>
              <a:rPr lang="en-GB">
                <a:ea typeface="ＭＳ Ｐゴシック"/>
              </a:rPr>
              <a:t>): Learning interpretable latent graphs</a:t>
            </a:r>
            <a:r>
              <a:rPr lang="tr-TR">
                <a:ea typeface="ＭＳ Ｐゴシック"/>
              </a:rPr>
              <a:t> </a:t>
            </a:r>
            <a:r>
              <a:rPr lang="en-US" sz="1800">
                <a:latin typeface="TUM Neue Helvetica 55 Regular"/>
                <a:ea typeface="ＭＳ Ｐゴシック"/>
                <a:cs typeface="Arial"/>
              </a:rPr>
              <a:t>for biological and healthcare applications</a:t>
            </a:r>
            <a:r>
              <a:rPr lang="tr-TR" sz="1800">
                <a:latin typeface="TUM Neue Helvetica 55 Regular"/>
                <a:ea typeface="ＭＳ Ｐゴシック"/>
                <a:cs typeface="Arial"/>
              </a:rPr>
              <a:t>.</a:t>
            </a:r>
            <a:r>
              <a:rPr lang="en-US" sz="1800">
                <a:latin typeface="TUM Neue Helvetica 55 Regular"/>
                <a:ea typeface="ＭＳ Ｐゴシック"/>
                <a:cs typeface="Arial"/>
              </a:rPr>
              <a:t> </a:t>
            </a:r>
            <a:r>
              <a:rPr lang="tr-TR" sz="1800">
                <a:latin typeface="TUM Neue Helvetica 55 Regular"/>
                <a:ea typeface="ＭＳ Ｐゴシック"/>
                <a:cs typeface="Arial"/>
              </a:rPr>
              <a:t>(</a:t>
            </a:r>
            <a:r>
              <a:rPr lang="fi-FI" err="1">
                <a:ea typeface="ＭＳ Ｐゴシック"/>
              </a:rPr>
              <a:t>Mullakaeva</a:t>
            </a:r>
            <a:r>
              <a:rPr lang="fi-FI">
                <a:ea typeface="ＭＳ Ｐゴシック"/>
              </a:rPr>
              <a:t>, K., </a:t>
            </a:r>
            <a:r>
              <a:rPr lang="fi-FI" err="1">
                <a:ea typeface="ＭＳ Ｐゴシック"/>
              </a:rPr>
              <a:t>Navab</a:t>
            </a:r>
            <a:r>
              <a:rPr lang="fi-FI">
                <a:ea typeface="ＭＳ Ｐゴシック"/>
              </a:rPr>
              <a:t>, N., &amp; </a:t>
            </a:r>
            <a:r>
              <a:rPr lang="fi-FI" err="1">
                <a:ea typeface="ＭＳ Ｐゴシック"/>
              </a:rPr>
              <a:t>Bronstein</a:t>
            </a:r>
            <a:r>
              <a:rPr lang="fi-FI">
                <a:ea typeface="ＭＳ Ｐゴシック"/>
              </a:rPr>
              <a:t>, M.M.</a:t>
            </a:r>
            <a:r>
              <a:rPr lang="tr-TR">
                <a:ea typeface="ＭＳ Ｐゴシック"/>
              </a:rPr>
              <a:t>,</a:t>
            </a:r>
            <a:r>
              <a:rPr lang="fi-FI">
                <a:ea typeface="ＭＳ Ｐゴシック"/>
              </a:rPr>
              <a:t>2023)</a:t>
            </a:r>
            <a:endParaRPr lang="tr-TR">
              <a:ea typeface="ＭＳ Ｐゴシック"/>
            </a:endParaRPr>
          </a:p>
          <a:p>
            <a:pPr marL="285750" indent="-285750">
              <a:buFont typeface="Arial"/>
            </a:pPr>
            <a:r>
              <a:rPr lang="tr-TR">
                <a:ea typeface="ＭＳ Ｐゴシック"/>
              </a:rPr>
              <a:t>D</a:t>
            </a:r>
            <a:r>
              <a:rPr lang="en-GB" err="1">
                <a:ea typeface="ＭＳ Ｐゴシック"/>
              </a:rPr>
              <a:t>esigned</a:t>
            </a:r>
            <a:r>
              <a:rPr lang="en-GB">
                <a:ea typeface="ＭＳ Ｐゴシック"/>
              </a:rPr>
              <a:t> to learn </a:t>
            </a:r>
            <a:r>
              <a:rPr lang="en-GB" b="1">
                <a:ea typeface="ＭＳ Ｐゴシック"/>
              </a:rPr>
              <a:t>interpretable latent graphs </a:t>
            </a:r>
            <a:r>
              <a:rPr lang="en-GB">
                <a:ea typeface="ＭＳ Ｐゴシック"/>
              </a:rPr>
              <a:t>from multi-scale data</a:t>
            </a:r>
            <a:r>
              <a:rPr lang="tr-TR">
                <a:ea typeface="ＭＳ Ｐゴシック"/>
              </a:rPr>
              <a:t>.</a:t>
            </a:r>
          </a:p>
          <a:p>
            <a:pPr marL="285750" indent="-285750">
              <a:buFont typeface="Arial"/>
            </a:pPr>
            <a:r>
              <a:rPr lang="tr-TR">
                <a:ea typeface="ＭＳ Ｐゴシック"/>
              </a:rPr>
              <a:t>H</a:t>
            </a:r>
            <a:r>
              <a:rPr lang="en-GB" err="1">
                <a:ea typeface="ＭＳ Ｐゴシック"/>
              </a:rPr>
              <a:t>ierarchical</a:t>
            </a:r>
            <a:r>
              <a:rPr lang="en-GB">
                <a:ea typeface="ＭＳ Ｐゴシック"/>
              </a:rPr>
              <a:t> structure to extract insights at both </a:t>
            </a:r>
            <a:r>
              <a:rPr lang="en-GB" b="1">
                <a:ea typeface="ＭＳ Ｐゴシック"/>
              </a:rPr>
              <a:t>node-level</a:t>
            </a:r>
            <a:r>
              <a:rPr lang="en-GB">
                <a:ea typeface="ＭＳ Ｐゴシック"/>
              </a:rPr>
              <a:t> and </a:t>
            </a:r>
            <a:r>
              <a:rPr lang="en-GB" b="1">
                <a:ea typeface="ＭＳ Ｐゴシック"/>
              </a:rPr>
              <a:t>population-level.</a:t>
            </a:r>
            <a:endParaRPr lang="tr-TR" b="1">
              <a:ea typeface="ＭＳ Ｐゴシック"/>
            </a:endParaRPr>
          </a:p>
          <a:p>
            <a:pPr>
              <a:buFont typeface="Arial"/>
            </a:pPr>
            <a:endParaRPr lang="en-US" sz="1000">
              <a:latin typeface="TUM Neue Helvetica 55 Regular"/>
              <a:cs typeface="Arial"/>
            </a:endParaRPr>
          </a:p>
          <a:p>
            <a:pPr marL="0" indent="0">
              <a:buNone/>
            </a:pPr>
            <a:endParaRPr lang="en-US">
              <a:latin typeface="Arial"/>
              <a:cs typeface="Arial"/>
            </a:endParaRPr>
          </a:p>
          <a:p>
            <a:pPr>
              <a:buFont typeface="Arial"/>
              <a:buChar char="•"/>
            </a:pPr>
            <a:endParaRPr lang="en-US">
              <a:latin typeface="Arial"/>
              <a:cs typeface="Arial"/>
            </a:endParaRPr>
          </a:p>
          <a:p>
            <a:pPr>
              <a:buFont typeface="Arial"/>
              <a:buChar char="•"/>
            </a:pPr>
            <a:endParaRPr lang="en-US">
              <a:latin typeface="Arial"/>
              <a:cs typeface="Arial"/>
            </a:endParaRPr>
          </a:p>
          <a:p>
            <a:pPr>
              <a:buFont typeface="Arial"/>
              <a:buChar char="•"/>
            </a:pPr>
            <a:endParaRPr lang="en-US">
              <a:latin typeface="Arial"/>
              <a:cs typeface="Arial"/>
            </a:endParaRPr>
          </a:p>
          <a:p>
            <a:pPr>
              <a:buFont typeface="Arial"/>
              <a:buChar char="•"/>
            </a:pPr>
            <a:endParaRPr lang="en-US" sz="1000">
              <a:latin typeface="Arial"/>
              <a:cs typeface="Arial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68E3BB-0705-3A68-5D1E-A68477B66F2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7BDDEFD-4FCF-7348-AEF1-A537DD785750}" type="datetime4">
              <a:rPr lang="en-US" smtClean="0"/>
              <a:t>April 24, 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D7774D-4A2C-3BBF-B50A-2E4CD7BCFC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Computer Aided Medical Procedures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498342-469F-6558-2816-066B515153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Slide </a:t>
            </a:r>
            <a:fld id="{E27654B9-2CBC-E046-9B7E-70345D26D3AC}" type="slidenum">
              <a:rPr lang="en-US" smtClean="0"/>
              <a:t>9</a:t>
            </a:fld>
            <a:endParaRPr lang="en-US"/>
          </a:p>
        </p:txBody>
      </p:sp>
      <p:pic>
        <p:nvPicPr>
          <p:cNvPr id="7" name="Picture 6" descr="A diagram of a graph construction module&#10;&#10;Description automatically generated">
            <a:extLst>
              <a:ext uri="{FF2B5EF4-FFF2-40B4-BE49-F238E27FC236}">
                <a16:creationId xmlns:a16="http://schemas.microsoft.com/office/drawing/2014/main" id="{1C8FC125-1820-EF05-8F2D-A1E0BD4E4A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718" y="2372533"/>
            <a:ext cx="8070977" cy="18392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9231E03-794A-51D9-7BEE-31126470C445}"/>
              </a:ext>
            </a:extLst>
          </p:cNvPr>
          <p:cNvSpPr txBox="1"/>
          <p:nvPr/>
        </p:nvSpPr>
        <p:spPr>
          <a:xfrm>
            <a:off x="891168" y="4211829"/>
            <a:ext cx="7186904" cy="67710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 err="1">
                <a:solidFill>
                  <a:srgbClr val="333333"/>
                </a:solidFill>
                <a:ea typeface="+mn-lt"/>
                <a:cs typeface="+mn-lt"/>
              </a:rPr>
              <a:t>Mullakaeva</a:t>
            </a:r>
            <a:r>
              <a:rPr lang="en-US" sz="1000">
                <a:solidFill>
                  <a:srgbClr val="333333"/>
                </a:solidFill>
                <a:ea typeface="+mn-lt"/>
                <a:cs typeface="+mn-lt"/>
              </a:rPr>
              <a:t>, K., </a:t>
            </a:r>
            <a:r>
              <a:rPr lang="en-US" sz="1000" err="1">
                <a:solidFill>
                  <a:srgbClr val="333333"/>
                </a:solidFill>
                <a:ea typeface="+mn-lt"/>
                <a:cs typeface="+mn-lt"/>
              </a:rPr>
              <a:t>Navab</a:t>
            </a:r>
            <a:r>
              <a:rPr lang="en-US" sz="1000">
                <a:solidFill>
                  <a:srgbClr val="333333"/>
                </a:solidFill>
                <a:ea typeface="+mn-lt"/>
                <a:cs typeface="+mn-lt"/>
              </a:rPr>
              <a:t>, N., &amp; Bronstein, M.M (2023). Graph-in-Graph (</a:t>
            </a:r>
            <a:r>
              <a:rPr lang="en-US" sz="1000" err="1">
                <a:solidFill>
                  <a:srgbClr val="333333"/>
                </a:solidFill>
                <a:ea typeface="+mn-lt"/>
                <a:cs typeface="+mn-lt"/>
              </a:rPr>
              <a:t>GiG</a:t>
            </a:r>
            <a:r>
              <a:rPr lang="en-US" sz="1000">
                <a:solidFill>
                  <a:srgbClr val="333333"/>
                </a:solidFill>
                <a:ea typeface="+mn-lt"/>
                <a:cs typeface="+mn-lt"/>
              </a:rPr>
              <a:t>): Learning interpretable latent graphs in non-Euclidean domain for biological and healthcare applications</a:t>
            </a:r>
            <a:endParaRPr lang="en-US" sz="1000">
              <a:latin typeface="Calibri"/>
              <a:ea typeface="Calibri"/>
              <a:cs typeface="Calibri"/>
            </a:endParaRPr>
          </a:p>
          <a:p>
            <a:pPr algn="l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C5B8D1D-1D97-DEB2-D4DF-2D30FEB60E22}"/>
              </a:ext>
            </a:extLst>
          </p:cNvPr>
          <p:cNvCxnSpPr/>
          <p:nvPr/>
        </p:nvCxnSpPr>
        <p:spPr>
          <a:xfrm flipV="1">
            <a:off x="360813" y="4202160"/>
            <a:ext cx="8422826" cy="9669"/>
          </a:xfrm>
          <a:prstGeom prst="straightConnector1">
            <a:avLst/>
          </a:prstGeom>
          <a:ln>
            <a:solidFill>
              <a:srgbClr val="13377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6886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/>
    </p:bldLst>
  </p:timing>
</p:sld>
</file>

<file path=ppt/theme/theme1.xml><?xml version="1.0" encoding="utf-8"?>
<a:theme xmlns:a="http://schemas.openxmlformats.org/drawingml/2006/main" name="camp-tum-jhu-slides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TUM Neue Helvetica 55 Regular"/>
        <a:ea typeface=""/>
        <a:cs typeface=""/>
      </a:majorFont>
      <a:minorFont>
        <a:latin typeface="TUM Neue Helvetica 55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2014-04-21_2_TUM_JHU_template.potx" id="{A844F364-FC86-4F6B-B063-4CB3193CFD33}" vid="{02C20712-33D1-4C90-BE68-BFEAC6B84A3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On-screen Show (16:9)</PresentationFormat>
  <Slides>21</Slides>
  <Notes>8</Notes>
  <HiddenSlides>1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camp-tum-jhu-slides</vt:lpstr>
      <vt:lpstr>Investigating Patients with Rare Diseases Using Graph-Based Models</vt:lpstr>
      <vt:lpstr>Table of Contents </vt:lpstr>
      <vt:lpstr>Motivation</vt:lpstr>
      <vt:lpstr>Motivation</vt:lpstr>
      <vt:lpstr>Motivation</vt:lpstr>
      <vt:lpstr>Motivation</vt:lpstr>
      <vt:lpstr>Literature Review</vt:lpstr>
      <vt:lpstr>Model Overview</vt:lpstr>
      <vt:lpstr>Literature Review</vt:lpstr>
      <vt:lpstr>Model Overview</vt:lpstr>
      <vt:lpstr>Model Overview</vt:lpstr>
      <vt:lpstr>Model Overview</vt:lpstr>
      <vt:lpstr>Model Overview</vt:lpstr>
      <vt:lpstr>Preliminary Results</vt:lpstr>
      <vt:lpstr>Requirement</vt:lpstr>
      <vt:lpstr>Milestones &amp; Timeline</vt:lpstr>
      <vt:lpstr>Conclusion</vt:lpstr>
      <vt:lpstr>Q&amp;A</vt:lpstr>
      <vt:lpstr>Technical Details</vt:lpstr>
      <vt:lpstr>Loss/Acc</vt:lpstr>
      <vt:lpstr>PowerPoint Presentation</vt:lpstr>
    </vt:vector>
  </TitlesOfParts>
  <Company>TU München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Christian Schulte zu Berge</dc:creator>
  <cp:revision>4</cp:revision>
  <dcterms:created xsi:type="dcterms:W3CDTF">2014-10-20T09:10:27Z</dcterms:created>
  <dcterms:modified xsi:type="dcterms:W3CDTF">2025-04-24T19:17:15Z</dcterms:modified>
</cp:coreProperties>
</file>